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43"/>
  </p:notesMasterIdLst>
  <p:sldIdLst>
    <p:sldId id="257" r:id="rId5"/>
    <p:sldId id="8413" r:id="rId6"/>
    <p:sldId id="276" r:id="rId7"/>
    <p:sldId id="2596" r:id="rId8"/>
    <p:sldId id="8418" r:id="rId9"/>
    <p:sldId id="2363" r:id="rId10"/>
    <p:sldId id="8412" r:id="rId11"/>
    <p:sldId id="8424" r:id="rId12"/>
    <p:sldId id="8422" r:id="rId13"/>
    <p:sldId id="8423" r:id="rId14"/>
    <p:sldId id="2366" r:id="rId15"/>
    <p:sldId id="8419" r:id="rId16"/>
    <p:sldId id="8425" r:id="rId17"/>
    <p:sldId id="8420" r:id="rId18"/>
    <p:sldId id="8421" r:id="rId19"/>
    <p:sldId id="8357" r:id="rId20"/>
    <p:sldId id="8411" r:id="rId21"/>
    <p:sldId id="8427" r:id="rId22"/>
    <p:sldId id="2597" r:id="rId23"/>
    <p:sldId id="1889" r:id="rId24"/>
    <p:sldId id="2369" r:id="rId25"/>
    <p:sldId id="261" r:id="rId26"/>
    <p:sldId id="8417" r:id="rId27"/>
    <p:sldId id="1869" r:id="rId28"/>
    <p:sldId id="2362" r:id="rId29"/>
    <p:sldId id="1589" r:id="rId30"/>
    <p:sldId id="1593" r:id="rId31"/>
    <p:sldId id="1871" r:id="rId32"/>
    <p:sldId id="2500" r:id="rId33"/>
    <p:sldId id="2441" r:id="rId34"/>
    <p:sldId id="8416" r:id="rId35"/>
    <p:sldId id="2497" r:id="rId36"/>
    <p:sldId id="8426" r:id="rId37"/>
    <p:sldId id="2504" r:id="rId38"/>
    <p:sldId id="8428" r:id="rId39"/>
    <p:sldId id="8430" r:id="rId40"/>
    <p:sldId id="8429" r:id="rId41"/>
    <p:sldId id="2508"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B177ED"/>
    <a:srgbClr val="512BD4"/>
    <a:srgbClr val="7030A0"/>
    <a:srgbClr val="0079D6"/>
    <a:srgbClr val="0063B1"/>
    <a:srgbClr val="00ABEC"/>
    <a:srgbClr val="F7FAFF"/>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138032-5474-422E-B3D3-4AF8749171B2}" v="2246" dt="2019-06-18T20:43:27.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varScale="1">
        <p:scale>
          <a:sx n="77" d="100"/>
          <a:sy n="77" d="100"/>
        </p:scale>
        <p:origin x="888" y="43"/>
      </p:cViewPr>
      <p:guideLst/>
    </p:cSldViewPr>
  </p:slideViewPr>
  <p:notesTextViewPr>
    <p:cViewPr>
      <p:scale>
        <a:sx n="1" d="1"/>
        <a:sy n="1" d="1"/>
      </p:scale>
      <p:origin x="0" y="0"/>
    </p:cViewPr>
  </p:notesTextViewPr>
  <p:sorterViewPr>
    <p:cViewPr>
      <p:scale>
        <a:sx n="90" d="100"/>
        <a:sy n="90" d="100"/>
      </p:scale>
      <p:origin x="0" y="-52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Reynolds" userId="2b966ac3f3df3485" providerId="LiveId" clId="{35138032-5474-422E-B3D3-4AF8749171B2}"/>
    <pc:docChg chg="undo redo custSel addSld delSld modSld sldOrd addSection delSection modSection">
      <pc:chgData name="Michael Reynolds" userId="2b966ac3f3df3485" providerId="LiveId" clId="{35138032-5474-422E-B3D3-4AF8749171B2}" dt="2019-06-18T20:43:27.900" v="7745"/>
      <pc:docMkLst>
        <pc:docMk/>
      </pc:docMkLst>
      <pc:sldChg chg="del">
        <pc:chgData name="Michael Reynolds" userId="2b966ac3f3df3485" providerId="LiveId" clId="{35138032-5474-422E-B3D3-4AF8749171B2}" dt="2019-06-18T16:18:27.516" v="7422" actId="2696"/>
        <pc:sldMkLst>
          <pc:docMk/>
          <pc:sldMk cId="866261365" sldId="256"/>
        </pc:sldMkLst>
      </pc:sldChg>
      <pc:sldChg chg="modSp">
        <pc:chgData name="Michael Reynolds" userId="2b966ac3f3df3485" providerId="LiveId" clId="{35138032-5474-422E-B3D3-4AF8749171B2}" dt="2019-06-14T23:12:39.009" v="35" actId="20577"/>
        <pc:sldMkLst>
          <pc:docMk/>
          <pc:sldMk cId="477504486" sldId="257"/>
        </pc:sldMkLst>
        <pc:spChg chg="mod">
          <ac:chgData name="Michael Reynolds" userId="2b966ac3f3df3485" providerId="LiveId" clId="{35138032-5474-422E-B3D3-4AF8749171B2}" dt="2019-06-14T23:12:39.009" v="35" actId="20577"/>
          <ac:spMkLst>
            <pc:docMk/>
            <pc:sldMk cId="477504486" sldId="257"/>
            <ac:spMk id="3" creationId="{2BA8E374-5793-40F2-A7B7-2D8AB053A278}"/>
          </ac:spMkLst>
        </pc:spChg>
      </pc:sldChg>
      <pc:sldChg chg="modNotesTx">
        <pc:chgData name="Michael Reynolds" userId="2b966ac3f3df3485" providerId="LiveId" clId="{35138032-5474-422E-B3D3-4AF8749171B2}" dt="2019-06-18T04:18:30.083" v="6636" actId="20577"/>
        <pc:sldMkLst>
          <pc:docMk/>
          <pc:sldMk cId="2859071109" sldId="261"/>
        </pc:sldMkLst>
      </pc:sldChg>
      <pc:sldChg chg="del modTransition">
        <pc:chgData name="Michael Reynolds" userId="2b966ac3f3df3485" providerId="LiveId" clId="{35138032-5474-422E-B3D3-4AF8749171B2}" dt="2019-06-17T17:30:09.273" v="811" actId="2696"/>
        <pc:sldMkLst>
          <pc:docMk/>
          <pc:sldMk cId="4015631331" sldId="315"/>
        </pc:sldMkLst>
      </pc:sldChg>
      <pc:sldChg chg="del">
        <pc:chgData name="Michael Reynolds" userId="2b966ac3f3df3485" providerId="LiveId" clId="{35138032-5474-422E-B3D3-4AF8749171B2}" dt="2019-06-18T02:49:26.869" v="5265" actId="2696"/>
        <pc:sldMkLst>
          <pc:docMk/>
          <pc:sldMk cId="1861978590" sldId="451"/>
        </pc:sldMkLst>
      </pc:sldChg>
      <pc:sldChg chg="modSp">
        <pc:chgData name="Michael Reynolds" userId="2b966ac3f3df3485" providerId="LiveId" clId="{35138032-5474-422E-B3D3-4AF8749171B2}" dt="2019-06-18T18:03:49.928" v="7510" actId="20577"/>
        <pc:sldMkLst>
          <pc:docMk/>
          <pc:sldMk cId="2647035379" sldId="1589"/>
        </pc:sldMkLst>
        <pc:spChg chg="mod">
          <ac:chgData name="Michael Reynolds" userId="2b966ac3f3df3485" providerId="LiveId" clId="{35138032-5474-422E-B3D3-4AF8749171B2}" dt="2019-06-18T18:03:49.928" v="7510" actId="20577"/>
          <ac:spMkLst>
            <pc:docMk/>
            <pc:sldMk cId="2647035379" sldId="1589"/>
            <ac:spMk id="5" creationId="{FB91E139-349E-4782-99B7-5835C924772E}"/>
          </ac:spMkLst>
        </pc:spChg>
      </pc:sldChg>
      <pc:sldChg chg="del">
        <pc:chgData name="Michael Reynolds" userId="2b966ac3f3df3485" providerId="LiveId" clId="{35138032-5474-422E-B3D3-4AF8749171B2}" dt="2019-06-18T02:49:33.601" v="5266" actId="2696"/>
        <pc:sldMkLst>
          <pc:docMk/>
          <pc:sldMk cId="3167810919" sldId="1604"/>
        </pc:sldMkLst>
      </pc:sldChg>
      <pc:sldChg chg="modSp add del">
        <pc:chgData name="Michael Reynolds" userId="2b966ac3f3df3485" providerId="LiveId" clId="{35138032-5474-422E-B3D3-4AF8749171B2}" dt="2019-06-17T17:55:03.033" v="828" actId="2696"/>
        <pc:sldMkLst>
          <pc:docMk/>
          <pc:sldMk cId="2205576438" sldId="1868"/>
        </pc:sldMkLst>
        <pc:spChg chg="mod">
          <ac:chgData name="Michael Reynolds" userId="2b966ac3f3df3485" providerId="LiveId" clId="{35138032-5474-422E-B3D3-4AF8749171B2}" dt="2019-06-14T23:26:17.687" v="41" actId="20577"/>
          <ac:spMkLst>
            <pc:docMk/>
            <pc:sldMk cId="2205576438" sldId="1868"/>
            <ac:spMk id="3" creationId="{E0391390-0684-4310-96D4-983176988D21}"/>
          </ac:spMkLst>
        </pc:spChg>
      </pc:sldChg>
      <pc:sldChg chg="ord">
        <pc:chgData name="Michael Reynolds" userId="2b966ac3f3df3485" providerId="LiveId" clId="{35138032-5474-422E-B3D3-4AF8749171B2}" dt="2019-06-18T03:53:34.556" v="6468"/>
        <pc:sldMkLst>
          <pc:docMk/>
          <pc:sldMk cId="2173632767" sldId="1869"/>
        </pc:sldMkLst>
      </pc:sldChg>
      <pc:sldChg chg="modTransition">
        <pc:chgData name="Michael Reynolds" userId="2b966ac3f3df3485" providerId="LiveId" clId="{35138032-5474-422E-B3D3-4AF8749171B2}" dt="2019-06-16T21:39:21.433" v="50"/>
        <pc:sldMkLst>
          <pc:docMk/>
          <pc:sldMk cId="4002374955" sldId="1871"/>
        </pc:sldMkLst>
      </pc:sldChg>
      <pc:sldChg chg="del">
        <pc:chgData name="Michael Reynolds" userId="2b966ac3f3df3485" providerId="LiveId" clId="{35138032-5474-422E-B3D3-4AF8749171B2}" dt="2019-06-17T17:08:33.655" v="81" actId="2696"/>
        <pc:sldMkLst>
          <pc:docMk/>
          <pc:sldMk cId="1156929651" sldId="1874"/>
        </pc:sldMkLst>
      </pc:sldChg>
      <pc:sldChg chg="del modTransition">
        <pc:chgData name="Michael Reynolds" userId="2b966ac3f3df3485" providerId="LiveId" clId="{35138032-5474-422E-B3D3-4AF8749171B2}" dt="2019-06-17T23:44:54.555" v="2954" actId="2696"/>
        <pc:sldMkLst>
          <pc:docMk/>
          <pc:sldMk cId="1777609518" sldId="1881"/>
        </pc:sldMkLst>
      </pc:sldChg>
      <pc:sldChg chg="modNotesTx">
        <pc:chgData name="Michael Reynolds" userId="2b966ac3f3df3485" providerId="LiveId" clId="{35138032-5474-422E-B3D3-4AF8749171B2}" dt="2019-06-18T04:27:33.786" v="6678" actId="20577"/>
        <pc:sldMkLst>
          <pc:docMk/>
          <pc:sldMk cId="584407451" sldId="2362"/>
        </pc:sldMkLst>
      </pc:sldChg>
      <pc:sldChg chg="modSp">
        <pc:chgData name="Michael Reynolds" userId="2b966ac3f3df3485" providerId="LiveId" clId="{35138032-5474-422E-B3D3-4AF8749171B2}" dt="2019-06-17T17:29:40.547" v="808" actId="6549"/>
        <pc:sldMkLst>
          <pc:docMk/>
          <pc:sldMk cId="2126291683" sldId="2366"/>
        </pc:sldMkLst>
        <pc:spChg chg="mod">
          <ac:chgData name="Michael Reynolds" userId="2b966ac3f3df3485" providerId="LiveId" clId="{35138032-5474-422E-B3D3-4AF8749171B2}" dt="2019-06-17T17:29:40.547" v="808" actId="6549"/>
          <ac:spMkLst>
            <pc:docMk/>
            <pc:sldMk cId="2126291683" sldId="2366"/>
            <ac:spMk id="3" creationId="{84AF3BE3-F58A-4FF7-95D0-AB61DC454A89}"/>
          </ac:spMkLst>
        </pc:spChg>
      </pc:sldChg>
      <pc:sldChg chg="add del modTransition">
        <pc:chgData name="Michael Reynolds" userId="2b966ac3f3df3485" providerId="LiveId" clId="{35138032-5474-422E-B3D3-4AF8749171B2}" dt="2019-06-17T17:55:03.864" v="829" actId="2696"/>
        <pc:sldMkLst>
          <pc:docMk/>
          <pc:sldMk cId="3719100726" sldId="2367"/>
        </pc:sldMkLst>
      </pc:sldChg>
      <pc:sldChg chg="modNotesTx">
        <pc:chgData name="Michael Reynolds" userId="2b966ac3f3df3485" providerId="LiveId" clId="{35138032-5474-422E-B3D3-4AF8749171B2}" dt="2019-06-18T05:30:39.303" v="7421" actId="20577"/>
        <pc:sldMkLst>
          <pc:docMk/>
          <pc:sldMk cId="2453138081" sldId="2369"/>
        </pc:sldMkLst>
      </pc:sldChg>
      <pc:sldChg chg="del">
        <pc:chgData name="Michael Reynolds" userId="2b966ac3f3df3485" providerId="LiveId" clId="{35138032-5474-422E-B3D3-4AF8749171B2}" dt="2019-06-18T04:15:00.522" v="6621" actId="2696"/>
        <pc:sldMkLst>
          <pc:docMk/>
          <pc:sldMk cId="1020445264" sldId="2371"/>
        </pc:sldMkLst>
      </pc:sldChg>
      <pc:sldChg chg="modSp">
        <pc:chgData name="Michael Reynolds" userId="2b966ac3f3df3485" providerId="LiveId" clId="{35138032-5474-422E-B3D3-4AF8749171B2}" dt="2019-06-18T05:12:20.873" v="7238" actId="20577"/>
        <pc:sldMkLst>
          <pc:docMk/>
          <pc:sldMk cId="2811152657" sldId="2497"/>
        </pc:sldMkLst>
        <pc:spChg chg="mod">
          <ac:chgData name="Michael Reynolds" userId="2b966ac3f3df3485" providerId="LiveId" clId="{35138032-5474-422E-B3D3-4AF8749171B2}" dt="2019-06-18T05:12:20.873" v="7238" actId="20577"/>
          <ac:spMkLst>
            <pc:docMk/>
            <pc:sldMk cId="2811152657" sldId="2497"/>
            <ac:spMk id="2" creationId="{89E36756-4ECC-4563-9847-79578B809B5C}"/>
          </ac:spMkLst>
        </pc:spChg>
      </pc:sldChg>
      <pc:sldChg chg="addSp delSp modSp add del ord modTransition addAnim delAnim modAnim">
        <pc:chgData name="Michael Reynolds" userId="2b966ac3f3df3485" providerId="LiveId" clId="{35138032-5474-422E-B3D3-4AF8749171B2}" dt="2019-06-18T02:46:38.825" v="5264" actId="2696"/>
        <pc:sldMkLst>
          <pc:docMk/>
          <pc:sldMk cId="3085472192" sldId="2499"/>
        </pc:sldMkLst>
        <pc:spChg chg="add del mod">
          <ac:chgData name="Michael Reynolds" userId="2b966ac3f3df3485" providerId="LiveId" clId="{35138032-5474-422E-B3D3-4AF8749171B2}" dt="2019-06-17T17:55:18.867" v="836" actId="47"/>
          <ac:spMkLst>
            <pc:docMk/>
            <pc:sldMk cId="3085472192" sldId="2499"/>
            <ac:spMk id="13" creationId="{DFAE29D2-B221-4A4B-9CE5-8B8301150D4F}"/>
          </ac:spMkLst>
        </pc:spChg>
      </pc:sldChg>
      <pc:sldChg chg="del ord">
        <pc:chgData name="Michael Reynolds" userId="2b966ac3f3df3485" providerId="LiveId" clId="{35138032-5474-422E-B3D3-4AF8749171B2}" dt="2019-06-18T17:16:53.228" v="7488" actId="2696"/>
        <pc:sldMkLst>
          <pc:docMk/>
          <pc:sldMk cId="2844352231" sldId="2501"/>
        </pc:sldMkLst>
      </pc:sldChg>
      <pc:sldChg chg="modSp ord">
        <pc:chgData name="Michael Reynolds" userId="2b966ac3f3df3485" providerId="LiveId" clId="{35138032-5474-422E-B3D3-4AF8749171B2}" dt="2019-06-18T20:42:35.734" v="7743" actId="20577"/>
        <pc:sldMkLst>
          <pc:docMk/>
          <pc:sldMk cId="2131163849" sldId="2504"/>
        </pc:sldMkLst>
        <pc:spChg chg="mod">
          <ac:chgData name="Michael Reynolds" userId="2b966ac3f3df3485" providerId="LiveId" clId="{35138032-5474-422E-B3D3-4AF8749171B2}" dt="2019-06-18T20:42:35.734" v="7743" actId="20577"/>
          <ac:spMkLst>
            <pc:docMk/>
            <pc:sldMk cId="2131163849" sldId="2504"/>
            <ac:spMk id="2" creationId="{DBB91F89-36D0-4244-8768-3596A79A6ED4}"/>
          </ac:spMkLst>
        </pc:spChg>
      </pc:sldChg>
      <pc:sldChg chg="del modTransition">
        <pc:chgData name="Michael Reynolds" userId="2b966ac3f3df3485" providerId="LiveId" clId="{35138032-5474-422E-B3D3-4AF8749171B2}" dt="2019-06-18T02:40:40.897" v="4848" actId="2696"/>
        <pc:sldMkLst>
          <pc:docMk/>
          <pc:sldMk cId="3530952682" sldId="2506"/>
        </pc:sldMkLst>
      </pc:sldChg>
      <pc:sldChg chg="del modTransition">
        <pc:chgData name="Michael Reynolds" userId="2b966ac3f3df3485" providerId="LiveId" clId="{35138032-5474-422E-B3D3-4AF8749171B2}" dt="2019-06-17T23:44:52.898" v="2953" actId="2696"/>
        <pc:sldMkLst>
          <pc:docMk/>
          <pc:sldMk cId="3263538326" sldId="2507"/>
        </pc:sldMkLst>
      </pc:sldChg>
      <pc:sldChg chg="modSp modNotesTx">
        <pc:chgData name="Michael Reynolds" userId="2b966ac3f3df3485" providerId="LiveId" clId="{35138032-5474-422E-B3D3-4AF8749171B2}" dt="2019-06-18T05:20:15.943" v="7286" actId="20577"/>
        <pc:sldMkLst>
          <pc:docMk/>
          <pc:sldMk cId="1911084276" sldId="2508"/>
        </pc:sldMkLst>
        <pc:spChg chg="mod">
          <ac:chgData name="Michael Reynolds" userId="2b966ac3f3df3485" providerId="LiveId" clId="{35138032-5474-422E-B3D3-4AF8749171B2}" dt="2019-06-18T05:20:15.943" v="7286" actId="20577"/>
          <ac:spMkLst>
            <pc:docMk/>
            <pc:sldMk cId="1911084276" sldId="2508"/>
            <ac:spMk id="39" creationId="{19AFE05D-9736-471E-B5D2-207940914560}"/>
          </ac:spMkLst>
        </pc:spChg>
      </pc:sldChg>
      <pc:sldChg chg="modSp ord">
        <pc:chgData name="Michael Reynolds" userId="2b966ac3f3df3485" providerId="LiveId" clId="{35138032-5474-422E-B3D3-4AF8749171B2}" dt="2019-06-18T03:56:08.934" v="6499" actId="20577"/>
        <pc:sldMkLst>
          <pc:docMk/>
          <pc:sldMk cId="3697316600" sldId="2597"/>
        </pc:sldMkLst>
        <pc:spChg chg="mod">
          <ac:chgData name="Michael Reynolds" userId="2b966ac3f3df3485" providerId="LiveId" clId="{35138032-5474-422E-B3D3-4AF8749171B2}" dt="2019-06-18T03:56:08.934" v="6499" actId="20577"/>
          <ac:spMkLst>
            <pc:docMk/>
            <pc:sldMk cId="3697316600" sldId="2597"/>
            <ac:spMk id="9" creationId="{29913A41-B860-4DDC-8FBA-DC0E3A9BA31E}"/>
          </ac:spMkLst>
        </pc:spChg>
      </pc:sldChg>
      <pc:sldChg chg="ord">
        <pc:chgData name="Michael Reynolds" userId="2b966ac3f3df3485" providerId="LiveId" clId="{35138032-5474-422E-B3D3-4AF8749171B2}" dt="2019-06-18T03:53:05.117" v="6466"/>
        <pc:sldMkLst>
          <pc:docMk/>
          <pc:sldMk cId="1421890614" sldId="8357"/>
        </pc:sldMkLst>
      </pc:sldChg>
      <pc:sldChg chg="ord">
        <pc:chgData name="Michael Reynolds" userId="2b966ac3f3df3485" providerId="LiveId" clId="{35138032-5474-422E-B3D3-4AF8749171B2}" dt="2019-06-18T03:53:07.932" v="6467"/>
        <pc:sldMkLst>
          <pc:docMk/>
          <pc:sldMk cId="2758877306" sldId="8411"/>
        </pc:sldMkLst>
      </pc:sldChg>
      <pc:sldChg chg="addSp delSp modSp ord addAnim delAnim modAnim modNotesTx">
        <pc:chgData name="Michael Reynolds" userId="2b966ac3f3df3485" providerId="LiveId" clId="{35138032-5474-422E-B3D3-4AF8749171B2}" dt="2019-06-18T16:31:53.071" v="7458" actId="20577"/>
        <pc:sldMkLst>
          <pc:docMk/>
          <pc:sldMk cId="3840521706" sldId="8412"/>
        </pc:sldMkLst>
        <pc:spChg chg="mod">
          <ac:chgData name="Michael Reynolds" userId="2b966ac3f3df3485" providerId="LiveId" clId="{35138032-5474-422E-B3D3-4AF8749171B2}" dt="2019-06-17T17:20:00.379" v="98" actId="20577"/>
          <ac:spMkLst>
            <pc:docMk/>
            <pc:sldMk cId="3840521706" sldId="8412"/>
            <ac:spMk id="7" creationId="{D30A3C5E-22F5-47E3-A327-2E7E88CF3D8A}"/>
          </ac:spMkLst>
        </pc:spChg>
        <pc:spChg chg="mod">
          <ac:chgData name="Michael Reynolds" userId="2b966ac3f3df3485" providerId="LiveId" clId="{35138032-5474-422E-B3D3-4AF8749171B2}" dt="2019-06-17T17:23:54.275" v="378" actId="1038"/>
          <ac:spMkLst>
            <pc:docMk/>
            <pc:sldMk cId="3840521706" sldId="8412"/>
            <ac:spMk id="19" creationId="{2FF4EDE2-185A-4B23-9B9A-031828FBF8D4}"/>
          </ac:spMkLst>
        </pc:spChg>
        <pc:spChg chg="mod">
          <ac:chgData name="Michael Reynolds" userId="2b966ac3f3df3485" providerId="LiveId" clId="{35138032-5474-422E-B3D3-4AF8749171B2}" dt="2019-06-17T17:20:34.275" v="136" actId="1037"/>
          <ac:spMkLst>
            <pc:docMk/>
            <pc:sldMk cId="3840521706" sldId="8412"/>
            <ac:spMk id="22" creationId="{18ECB737-1804-4C39-BFE9-20889E110C03}"/>
          </ac:spMkLst>
        </pc:spChg>
        <pc:spChg chg="mod">
          <ac:chgData name="Michael Reynolds" userId="2b966ac3f3df3485" providerId="LiveId" clId="{35138032-5474-422E-B3D3-4AF8749171B2}" dt="2019-06-17T17:20:45.018" v="154" actId="1037"/>
          <ac:spMkLst>
            <pc:docMk/>
            <pc:sldMk cId="3840521706" sldId="8412"/>
            <ac:spMk id="23" creationId="{2DD62171-F79B-47AE-9822-7252CDC88172}"/>
          </ac:spMkLst>
        </pc:spChg>
        <pc:spChg chg="mod">
          <ac:chgData name="Michael Reynolds" userId="2b966ac3f3df3485" providerId="LiveId" clId="{35138032-5474-422E-B3D3-4AF8749171B2}" dt="2019-06-17T17:25:07.535" v="503" actId="1038"/>
          <ac:spMkLst>
            <pc:docMk/>
            <pc:sldMk cId="3840521706" sldId="8412"/>
            <ac:spMk id="24" creationId="{7B7D7169-DADC-4577-8093-97C61A3395B9}"/>
          </ac:spMkLst>
        </pc:spChg>
        <pc:spChg chg="mod">
          <ac:chgData name="Michael Reynolds" userId="2b966ac3f3df3485" providerId="LiveId" clId="{35138032-5474-422E-B3D3-4AF8749171B2}" dt="2019-06-17T17:25:56.003" v="597" actId="1038"/>
          <ac:spMkLst>
            <pc:docMk/>
            <pc:sldMk cId="3840521706" sldId="8412"/>
            <ac:spMk id="25" creationId="{6382F7EC-7B52-40C6-8015-77A5FD3675C5}"/>
          </ac:spMkLst>
        </pc:spChg>
        <pc:spChg chg="mod">
          <ac:chgData name="Michael Reynolds" userId="2b966ac3f3df3485" providerId="LiveId" clId="{35138032-5474-422E-B3D3-4AF8749171B2}" dt="2019-06-17T17:24:20.562" v="414" actId="20577"/>
          <ac:spMkLst>
            <pc:docMk/>
            <pc:sldMk cId="3840521706" sldId="8412"/>
            <ac:spMk id="26" creationId="{4DA1DD16-C252-4274-BA9E-5B02883CF043}"/>
          </ac:spMkLst>
        </pc:spChg>
        <pc:spChg chg="mod">
          <ac:chgData name="Michael Reynolds" userId="2b966ac3f3df3485" providerId="LiveId" clId="{35138032-5474-422E-B3D3-4AF8749171B2}" dt="2019-06-17T17:20:34.275" v="136" actId="1037"/>
          <ac:spMkLst>
            <pc:docMk/>
            <pc:sldMk cId="3840521706" sldId="8412"/>
            <ac:spMk id="30" creationId="{27A58F6C-F699-49B2-8B2B-7F6D91FA7DDC}"/>
          </ac:spMkLst>
        </pc:spChg>
        <pc:spChg chg="mod">
          <ac:chgData name="Michael Reynolds" userId="2b966ac3f3df3485" providerId="LiveId" clId="{35138032-5474-422E-B3D3-4AF8749171B2}" dt="2019-06-17T17:20:45.018" v="154" actId="1037"/>
          <ac:spMkLst>
            <pc:docMk/>
            <pc:sldMk cId="3840521706" sldId="8412"/>
            <ac:spMk id="33" creationId="{3111A18C-F22E-40D7-8CA2-625F014BE249}"/>
          </ac:spMkLst>
        </pc:spChg>
        <pc:spChg chg="mod">
          <ac:chgData name="Michael Reynolds" userId="2b966ac3f3df3485" providerId="LiveId" clId="{35138032-5474-422E-B3D3-4AF8749171B2}" dt="2019-06-17T17:25:48.900" v="593" actId="1037"/>
          <ac:spMkLst>
            <pc:docMk/>
            <pc:sldMk cId="3840521706" sldId="8412"/>
            <ac:spMk id="34" creationId="{12C0C826-68FF-41DE-B4C3-7EC9BE002AC3}"/>
          </ac:spMkLst>
        </pc:spChg>
        <pc:spChg chg="mod">
          <ac:chgData name="Michael Reynolds" userId="2b966ac3f3df3485" providerId="LiveId" clId="{35138032-5474-422E-B3D3-4AF8749171B2}" dt="2019-06-17T17:25:48.900" v="593" actId="1037"/>
          <ac:spMkLst>
            <pc:docMk/>
            <pc:sldMk cId="3840521706" sldId="8412"/>
            <ac:spMk id="37" creationId="{4BB5CE1D-DFC2-439C-A4B6-B468389DAF9D}"/>
          </ac:spMkLst>
        </pc:spChg>
        <pc:spChg chg="mod">
          <ac:chgData name="Michael Reynolds" userId="2b966ac3f3df3485" providerId="LiveId" clId="{35138032-5474-422E-B3D3-4AF8749171B2}" dt="2019-06-17T17:29:04.682" v="804" actId="20577"/>
          <ac:spMkLst>
            <pc:docMk/>
            <pc:sldMk cId="3840521706" sldId="8412"/>
            <ac:spMk id="38" creationId="{F1B724A0-1C4C-4B14-BFB4-B1F8FF692CA6}"/>
          </ac:spMkLst>
        </pc:spChg>
        <pc:spChg chg="mod">
          <ac:chgData name="Michael Reynolds" userId="2b966ac3f3df3485" providerId="LiveId" clId="{35138032-5474-422E-B3D3-4AF8749171B2}" dt="2019-06-17T17:24:36.997" v="445" actId="1038"/>
          <ac:spMkLst>
            <pc:docMk/>
            <pc:sldMk cId="3840521706" sldId="8412"/>
            <ac:spMk id="39" creationId="{A0318BE7-9FBC-4299-86E5-3ECF68990869}"/>
          </ac:spMkLst>
        </pc:spChg>
        <pc:spChg chg="add del">
          <ac:chgData name="Michael Reynolds" userId="2b966ac3f3df3485" providerId="LiveId" clId="{35138032-5474-422E-B3D3-4AF8749171B2}" dt="2019-06-17T17:20:17.121" v="100"/>
          <ac:spMkLst>
            <pc:docMk/>
            <pc:sldMk cId="3840521706" sldId="8412"/>
            <ac:spMk id="40" creationId="{A59DFBA5-5A47-4A2F-98C1-6A79BBA7351C}"/>
          </ac:spMkLst>
        </pc:spChg>
        <pc:spChg chg="add del">
          <ac:chgData name="Michael Reynolds" userId="2b966ac3f3df3485" providerId="LiveId" clId="{35138032-5474-422E-B3D3-4AF8749171B2}" dt="2019-06-17T17:20:17.121" v="100"/>
          <ac:spMkLst>
            <pc:docMk/>
            <pc:sldMk cId="3840521706" sldId="8412"/>
            <ac:spMk id="41" creationId="{5B7AECCE-CCEA-4A0F-AC15-0880449D2F35}"/>
          </ac:spMkLst>
        </pc:spChg>
        <pc:spChg chg="mod">
          <ac:chgData name="Michael Reynolds" userId="2b966ac3f3df3485" providerId="LiveId" clId="{35138032-5474-422E-B3D3-4AF8749171B2}" dt="2019-06-17T17:25:07.535" v="503" actId="1038"/>
          <ac:spMkLst>
            <pc:docMk/>
            <pc:sldMk cId="3840521706" sldId="8412"/>
            <ac:spMk id="43" creationId="{E4B3D479-BC14-44A9-8536-73543DB5EFF4}"/>
          </ac:spMkLst>
        </pc:spChg>
        <pc:spChg chg="mod">
          <ac:chgData name="Michael Reynolds" userId="2b966ac3f3df3485" providerId="LiveId" clId="{35138032-5474-422E-B3D3-4AF8749171B2}" dt="2019-06-18T16:31:53.071" v="7458" actId="20577"/>
          <ac:spMkLst>
            <pc:docMk/>
            <pc:sldMk cId="3840521706" sldId="8412"/>
            <ac:spMk id="46" creationId="{2A27274A-C240-41FC-A3E4-5E19281C1865}"/>
          </ac:spMkLst>
        </pc:spChg>
        <pc:spChg chg="add del mod">
          <ac:chgData name="Michael Reynolds" userId="2b966ac3f3df3485" providerId="LiveId" clId="{35138032-5474-422E-B3D3-4AF8749171B2}" dt="2019-06-17T17:23:03.494" v="271"/>
          <ac:spMkLst>
            <pc:docMk/>
            <pc:sldMk cId="3840521706" sldId="8412"/>
            <ac:spMk id="47" creationId="{FFE7862E-C9A7-4718-B90C-4585518BD706}"/>
          </ac:spMkLst>
        </pc:spChg>
        <pc:spChg chg="add del mod">
          <ac:chgData name="Michael Reynolds" userId="2b966ac3f3df3485" providerId="LiveId" clId="{35138032-5474-422E-B3D3-4AF8749171B2}" dt="2019-06-17T17:23:03.494" v="271"/>
          <ac:spMkLst>
            <pc:docMk/>
            <pc:sldMk cId="3840521706" sldId="8412"/>
            <ac:spMk id="50" creationId="{F10BD663-4327-42C6-9F31-AE9F2839F032}"/>
          </ac:spMkLst>
        </pc:spChg>
        <pc:spChg chg="add mod">
          <ac:chgData name="Michael Reynolds" userId="2b966ac3f3df3485" providerId="LiveId" clId="{35138032-5474-422E-B3D3-4AF8749171B2}" dt="2019-06-17T17:23:29.276" v="356" actId="14100"/>
          <ac:spMkLst>
            <pc:docMk/>
            <pc:sldMk cId="3840521706" sldId="8412"/>
            <ac:spMk id="51" creationId="{B510C120-711F-4C5B-8A3E-9F3AB8B08AA1}"/>
          </ac:spMkLst>
        </pc:spChg>
        <pc:spChg chg="mod">
          <ac:chgData name="Michael Reynolds" userId="2b966ac3f3df3485" providerId="LiveId" clId="{35138032-5474-422E-B3D3-4AF8749171B2}" dt="2019-06-17T17:25:56.003" v="597" actId="1038"/>
          <ac:spMkLst>
            <pc:docMk/>
            <pc:sldMk cId="3840521706" sldId="8412"/>
            <ac:spMk id="52" creationId="{77B483AF-2DC5-4155-924B-704BB69BBC5A}"/>
          </ac:spMkLst>
        </pc:spChg>
        <pc:spChg chg="add mod">
          <ac:chgData name="Michael Reynolds" userId="2b966ac3f3df3485" providerId="LiveId" clId="{35138032-5474-422E-B3D3-4AF8749171B2}" dt="2019-06-17T17:24:06.333" v="408" actId="1038"/>
          <ac:spMkLst>
            <pc:docMk/>
            <pc:sldMk cId="3840521706" sldId="8412"/>
            <ac:spMk id="53" creationId="{F9274C11-99EC-4B96-B162-B82E51A35C44}"/>
          </ac:spMkLst>
        </pc:spChg>
        <pc:spChg chg="add mod">
          <ac:chgData name="Michael Reynolds" userId="2b966ac3f3df3485" providerId="LiveId" clId="{35138032-5474-422E-B3D3-4AF8749171B2}" dt="2019-06-17T17:28:56.756" v="803" actId="1036"/>
          <ac:spMkLst>
            <pc:docMk/>
            <pc:sldMk cId="3840521706" sldId="8412"/>
            <ac:spMk id="56" creationId="{7B6D7315-7183-4812-A962-8A338E046083}"/>
          </ac:spMkLst>
        </pc:spChg>
        <pc:spChg chg="add mod">
          <ac:chgData name="Michael Reynolds" userId="2b966ac3f3df3485" providerId="LiveId" clId="{35138032-5474-422E-B3D3-4AF8749171B2}" dt="2019-06-17T17:28:05.118" v="767" actId="1037"/>
          <ac:spMkLst>
            <pc:docMk/>
            <pc:sldMk cId="3840521706" sldId="8412"/>
            <ac:spMk id="59" creationId="{908899C1-2243-4E00-8F48-D5EA0A3492EC}"/>
          </ac:spMkLst>
        </pc:spChg>
        <pc:grpChg chg="mod">
          <ac:chgData name="Michael Reynolds" userId="2b966ac3f3df3485" providerId="LiveId" clId="{35138032-5474-422E-B3D3-4AF8749171B2}" dt="2019-06-17T17:25:18.726" v="525" actId="1037"/>
          <ac:grpSpMkLst>
            <pc:docMk/>
            <pc:sldMk cId="3840521706" sldId="8412"/>
            <ac:grpSpMk id="2" creationId="{818EAFA9-E8B3-490C-9526-6CD68992D369}"/>
          </ac:grpSpMkLst>
        </pc:grpChg>
        <pc:grpChg chg="mod">
          <ac:chgData name="Michael Reynolds" userId="2b966ac3f3df3485" providerId="LiveId" clId="{35138032-5474-422E-B3D3-4AF8749171B2}" dt="2019-06-17T17:27:24.451" v="755" actId="1038"/>
          <ac:grpSpMkLst>
            <pc:docMk/>
            <pc:sldMk cId="3840521706" sldId="8412"/>
            <ac:grpSpMk id="4" creationId="{B4FBE9EE-B643-4E63-AEA7-53851E6E6B26}"/>
          </ac:grpSpMkLst>
        </pc:grpChg>
        <pc:picChg chg="mod">
          <ac:chgData name="Michael Reynolds" userId="2b966ac3f3df3485" providerId="LiveId" clId="{35138032-5474-422E-B3D3-4AF8749171B2}" dt="2019-06-17T17:24:36.997" v="445" actId="1038"/>
          <ac:picMkLst>
            <pc:docMk/>
            <pc:sldMk cId="3840521706" sldId="8412"/>
            <ac:picMk id="11" creationId="{B2AB1A76-79DF-4785-9519-5964F8E18851}"/>
          </ac:picMkLst>
        </pc:picChg>
        <pc:cxnChg chg="mod">
          <ac:chgData name="Michael Reynolds" userId="2b966ac3f3df3485" providerId="LiveId" clId="{35138032-5474-422E-B3D3-4AF8749171B2}" dt="2019-06-17T17:24:18.218" v="409" actId="20577"/>
          <ac:cxnSpMkLst>
            <pc:docMk/>
            <pc:sldMk cId="3840521706" sldId="8412"/>
            <ac:cxnSpMk id="28" creationId="{D744A6AD-C2DE-4C12-A8A8-B56A26A5ED7D}"/>
          </ac:cxnSpMkLst>
        </pc:cxnChg>
        <pc:cxnChg chg="mod">
          <ac:chgData name="Michael Reynolds" userId="2b966ac3f3df3485" providerId="LiveId" clId="{35138032-5474-422E-B3D3-4AF8749171B2}" dt="2019-06-17T17:20:34.275" v="136" actId="1037"/>
          <ac:cxnSpMkLst>
            <pc:docMk/>
            <pc:sldMk cId="3840521706" sldId="8412"/>
            <ac:cxnSpMk id="32" creationId="{407786BC-F7D2-4FB4-807A-5CDC998104B9}"/>
          </ac:cxnSpMkLst>
        </pc:cxnChg>
        <pc:cxnChg chg="mod">
          <ac:chgData name="Michael Reynolds" userId="2b966ac3f3df3485" providerId="LiveId" clId="{35138032-5474-422E-B3D3-4AF8749171B2}" dt="2019-06-17T17:20:45.018" v="154" actId="1037"/>
          <ac:cxnSpMkLst>
            <pc:docMk/>
            <pc:sldMk cId="3840521706" sldId="8412"/>
            <ac:cxnSpMk id="35" creationId="{118F4DE6-59B9-4E47-B863-820BBE9EF26A}"/>
          </ac:cxnSpMkLst>
        </pc:cxnChg>
        <pc:cxnChg chg="add del mod">
          <ac:chgData name="Michael Reynolds" userId="2b966ac3f3df3485" providerId="LiveId" clId="{35138032-5474-422E-B3D3-4AF8749171B2}" dt="2019-06-17T17:29:04.682" v="804" actId="20577"/>
          <ac:cxnSpMkLst>
            <pc:docMk/>
            <pc:sldMk cId="3840521706" sldId="8412"/>
            <ac:cxnSpMk id="36" creationId="{C2B94032-28DD-40BA-B534-476CA1B4C58F}"/>
          </ac:cxnSpMkLst>
        </pc:cxnChg>
        <pc:cxnChg chg="mod">
          <ac:chgData name="Michael Reynolds" userId="2b966ac3f3df3485" providerId="LiveId" clId="{35138032-5474-422E-B3D3-4AF8749171B2}" dt="2019-06-17T17:24:36.997" v="445" actId="1038"/>
          <ac:cxnSpMkLst>
            <pc:docMk/>
            <pc:sldMk cId="3840521706" sldId="8412"/>
            <ac:cxnSpMk id="42" creationId="{B9FE36BB-B495-4A6E-BB39-E671D744B0C4}"/>
          </ac:cxnSpMkLst>
        </pc:cxnChg>
        <pc:cxnChg chg="add del">
          <ac:chgData name="Michael Reynolds" userId="2b966ac3f3df3485" providerId="LiveId" clId="{35138032-5474-422E-B3D3-4AF8749171B2}" dt="2019-06-17T17:20:17.121" v="100"/>
          <ac:cxnSpMkLst>
            <pc:docMk/>
            <pc:sldMk cId="3840521706" sldId="8412"/>
            <ac:cxnSpMk id="44" creationId="{66DABADF-EFDC-4089-A163-5279BE046658}"/>
          </ac:cxnSpMkLst>
        </pc:cxnChg>
        <pc:cxnChg chg="mod">
          <ac:chgData name="Michael Reynolds" userId="2b966ac3f3df3485" providerId="LiveId" clId="{35138032-5474-422E-B3D3-4AF8749171B2}" dt="2019-06-17T17:25:07.535" v="503" actId="1038"/>
          <ac:cxnSpMkLst>
            <pc:docMk/>
            <pc:sldMk cId="3840521706" sldId="8412"/>
            <ac:cxnSpMk id="45" creationId="{150C137E-810D-4BE6-B591-3BFC138B57D7}"/>
          </ac:cxnSpMkLst>
        </pc:cxnChg>
        <pc:cxnChg chg="mod">
          <ac:chgData name="Michael Reynolds" userId="2b966ac3f3df3485" providerId="LiveId" clId="{35138032-5474-422E-B3D3-4AF8749171B2}" dt="2019-06-18T16:31:52.264" v="7452" actId="20577"/>
          <ac:cxnSpMkLst>
            <pc:docMk/>
            <pc:sldMk cId="3840521706" sldId="8412"/>
            <ac:cxnSpMk id="48" creationId="{A88A0202-4992-4F62-807D-1E2CD49755AA}"/>
          </ac:cxnSpMkLst>
        </pc:cxnChg>
        <pc:cxnChg chg="add del mod">
          <ac:chgData name="Michael Reynolds" userId="2b966ac3f3df3485" providerId="LiveId" clId="{35138032-5474-422E-B3D3-4AF8749171B2}" dt="2019-06-17T17:23:03.494" v="271"/>
          <ac:cxnSpMkLst>
            <pc:docMk/>
            <pc:sldMk cId="3840521706" sldId="8412"/>
            <ac:cxnSpMk id="49" creationId="{358F1665-AD5F-4830-AE80-842D43FB346D}"/>
          </ac:cxnSpMkLst>
        </pc:cxnChg>
        <pc:cxnChg chg="mod">
          <ac:chgData name="Michael Reynolds" userId="2b966ac3f3df3485" providerId="LiveId" clId="{35138032-5474-422E-B3D3-4AF8749171B2}" dt="2019-06-17T17:25:56.003" v="597" actId="1038"/>
          <ac:cxnSpMkLst>
            <pc:docMk/>
            <pc:sldMk cId="3840521706" sldId="8412"/>
            <ac:cxnSpMk id="54" creationId="{8F7D8D3E-876C-4140-9A2B-70A6C0F03F59}"/>
          </ac:cxnSpMkLst>
        </pc:cxnChg>
        <pc:cxnChg chg="add mod">
          <ac:chgData name="Michael Reynolds" userId="2b966ac3f3df3485" providerId="LiveId" clId="{35138032-5474-422E-B3D3-4AF8749171B2}" dt="2019-06-17T17:24:06.333" v="408" actId="1038"/>
          <ac:cxnSpMkLst>
            <pc:docMk/>
            <pc:sldMk cId="3840521706" sldId="8412"/>
            <ac:cxnSpMk id="55" creationId="{97BEC029-2655-45A7-8D99-8E671DC6BDE2}"/>
          </ac:cxnSpMkLst>
        </pc:cxnChg>
        <pc:cxnChg chg="add mod">
          <ac:chgData name="Michael Reynolds" userId="2b966ac3f3df3485" providerId="LiveId" clId="{35138032-5474-422E-B3D3-4AF8749171B2}" dt="2019-06-17T17:28:56.756" v="803" actId="1036"/>
          <ac:cxnSpMkLst>
            <pc:docMk/>
            <pc:sldMk cId="3840521706" sldId="8412"/>
            <ac:cxnSpMk id="57" creationId="{E6203211-967D-4B52-8268-4FA2453E14D7}"/>
          </ac:cxnSpMkLst>
        </pc:cxnChg>
        <pc:cxnChg chg="mod">
          <ac:chgData name="Michael Reynolds" userId="2b966ac3f3df3485" providerId="LiveId" clId="{35138032-5474-422E-B3D3-4AF8749171B2}" dt="2019-06-17T17:25:48.900" v="593" actId="1037"/>
          <ac:cxnSpMkLst>
            <pc:docMk/>
            <pc:sldMk cId="3840521706" sldId="8412"/>
            <ac:cxnSpMk id="58" creationId="{A7EAA99A-96F9-47D8-BFAF-2D9B8F70E21F}"/>
          </ac:cxnSpMkLst>
        </pc:cxnChg>
      </pc:sldChg>
      <pc:sldChg chg="modSp">
        <pc:chgData name="Michael Reynolds" userId="2b966ac3f3df3485" providerId="LiveId" clId="{35138032-5474-422E-B3D3-4AF8749171B2}" dt="2019-06-17T17:08:21.483" v="80" actId="20577"/>
        <pc:sldMkLst>
          <pc:docMk/>
          <pc:sldMk cId="2510950236" sldId="8413"/>
        </pc:sldMkLst>
        <pc:spChg chg="mod">
          <ac:chgData name="Michael Reynolds" userId="2b966ac3f3df3485" providerId="LiveId" clId="{35138032-5474-422E-B3D3-4AF8749171B2}" dt="2019-06-17T17:08:21.483" v="80" actId="20577"/>
          <ac:spMkLst>
            <pc:docMk/>
            <pc:sldMk cId="2510950236" sldId="8413"/>
            <ac:spMk id="39" creationId="{19AFE05D-9736-471E-B5D2-207940914560}"/>
          </ac:spMkLst>
        </pc:spChg>
      </pc:sldChg>
      <pc:sldChg chg="del modTransition">
        <pc:chgData name="Michael Reynolds" userId="2b966ac3f3df3485" providerId="LiveId" clId="{35138032-5474-422E-B3D3-4AF8749171B2}" dt="2019-06-18T02:40:41.983" v="4849" actId="2696"/>
        <pc:sldMkLst>
          <pc:docMk/>
          <pc:sldMk cId="1428547791" sldId="8414"/>
        </pc:sldMkLst>
      </pc:sldChg>
      <pc:sldChg chg="del">
        <pc:chgData name="Michael Reynolds" userId="2b966ac3f3df3485" providerId="LiveId" clId="{35138032-5474-422E-B3D3-4AF8749171B2}" dt="2019-06-18T02:40:37.256" v="4847" actId="2696"/>
        <pc:sldMkLst>
          <pc:docMk/>
          <pc:sldMk cId="1172732508" sldId="8415"/>
        </pc:sldMkLst>
      </pc:sldChg>
      <pc:sldChg chg="modSp ord">
        <pc:chgData name="Michael Reynolds" userId="2b966ac3f3df3485" providerId="LiveId" clId="{35138032-5474-422E-B3D3-4AF8749171B2}" dt="2019-06-18T19:16:34.974" v="7609" actId="20577"/>
        <pc:sldMkLst>
          <pc:docMk/>
          <pc:sldMk cId="1775809360" sldId="8416"/>
        </pc:sldMkLst>
        <pc:spChg chg="mod">
          <ac:chgData name="Michael Reynolds" userId="2b966ac3f3df3485" providerId="LiveId" clId="{35138032-5474-422E-B3D3-4AF8749171B2}" dt="2019-06-18T19:16:34.974" v="7609" actId="20577"/>
          <ac:spMkLst>
            <pc:docMk/>
            <pc:sldMk cId="1775809360" sldId="8416"/>
            <ac:spMk id="2" creationId="{9D248784-2C8E-44A2-899F-ED054B8CB822}"/>
          </ac:spMkLst>
        </pc:spChg>
      </pc:sldChg>
      <pc:sldChg chg="modSp">
        <pc:chgData name="Michael Reynolds" userId="2b966ac3f3df3485" providerId="LiveId" clId="{35138032-5474-422E-B3D3-4AF8749171B2}" dt="2019-06-18T01:30:27.088" v="3506" actId="20577"/>
        <pc:sldMkLst>
          <pc:docMk/>
          <pc:sldMk cId="280747327" sldId="8417"/>
        </pc:sldMkLst>
        <pc:spChg chg="mod">
          <ac:chgData name="Michael Reynolds" userId="2b966ac3f3df3485" providerId="LiveId" clId="{35138032-5474-422E-B3D3-4AF8749171B2}" dt="2019-06-18T01:30:27.088" v="3506" actId="20577"/>
          <ac:spMkLst>
            <pc:docMk/>
            <pc:sldMk cId="280747327" sldId="8417"/>
            <ac:spMk id="3" creationId="{84AF3BE3-F58A-4FF7-95D0-AB61DC454A89}"/>
          </ac:spMkLst>
        </pc:spChg>
      </pc:sldChg>
      <pc:sldChg chg="delSp modSp add ord modAnim">
        <pc:chgData name="Michael Reynolds" userId="2b966ac3f3df3485" providerId="LiveId" clId="{35138032-5474-422E-B3D3-4AF8749171B2}" dt="2019-06-18T20:37:46.581" v="7703" actId="20577"/>
        <pc:sldMkLst>
          <pc:docMk/>
          <pc:sldMk cId="988796647" sldId="8419"/>
        </pc:sldMkLst>
        <pc:spChg chg="mod">
          <ac:chgData name="Michael Reynolds" userId="2b966ac3f3df3485" providerId="LiveId" clId="{35138032-5474-422E-B3D3-4AF8749171B2}" dt="2019-06-17T19:47:50.244" v="868" actId="20577"/>
          <ac:spMkLst>
            <pc:docMk/>
            <pc:sldMk cId="988796647" sldId="8419"/>
            <ac:spMk id="4" creationId="{C32CDECC-ACED-4BFA-A8DE-4580F60D90D2}"/>
          </ac:spMkLst>
        </pc:spChg>
        <pc:spChg chg="mod">
          <ac:chgData name="Michael Reynolds" userId="2b966ac3f3df3485" providerId="LiveId" clId="{35138032-5474-422E-B3D3-4AF8749171B2}" dt="2019-06-18T20:37:46.581" v="7703" actId="20577"/>
          <ac:spMkLst>
            <pc:docMk/>
            <pc:sldMk cId="988796647" sldId="8419"/>
            <ac:spMk id="5" creationId="{FB91E139-349E-4782-99B7-5835C924772E}"/>
          </ac:spMkLst>
        </pc:spChg>
        <pc:grpChg chg="del">
          <ac:chgData name="Michael Reynolds" userId="2b966ac3f3df3485" providerId="LiveId" clId="{35138032-5474-422E-B3D3-4AF8749171B2}" dt="2019-06-17T19:46:41.997" v="856" actId="478"/>
          <ac:grpSpMkLst>
            <pc:docMk/>
            <pc:sldMk cId="988796647" sldId="8419"/>
            <ac:grpSpMk id="38" creationId="{1741C641-B2AF-41DF-A68E-13EBA2C1AB4A}"/>
          </ac:grpSpMkLst>
        </pc:grpChg>
      </pc:sldChg>
      <pc:sldChg chg="modSp add ord modAnim modNotesTx">
        <pc:chgData name="Michael Reynolds" userId="2b966ac3f3df3485" providerId="LiveId" clId="{35138032-5474-422E-B3D3-4AF8749171B2}" dt="2019-06-18T19:16:48.646" v="7611"/>
        <pc:sldMkLst>
          <pc:docMk/>
          <pc:sldMk cId="2177889153" sldId="8420"/>
        </pc:sldMkLst>
        <pc:spChg chg="mod">
          <ac:chgData name="Michael Reynolds" userId="2b966ac3f3df3485" providerId="LiveId" clId="{35138032-5474-422E-B3D3-4AF8749171B2}" dt="2019-06-17T20:04:43.243" v="1186" actId="20577"/>
          <ac:spMkLst>
            <pc:docMk/>
            <pc:sldMk cId="2177889153" sldId="8420"/>
            <ac:spMk id="4" creationId="{C32CDECC-ACED-4BFA-A8DE-4580F60D90D2}"/>
          </ac:spMkLst>
        </pc:spChg>
        <pc:spChg chg="mod">
          <ac:chgData name="Michael Reynolds" userId="2b966ac3f3df3485" providerId="LiveId" clId="{35138032-5474-422E-B3D3-4AF8749171B2}" dt="2019-06-18T19:16:48.646" v="7611"/>
          <ac:spMkLst>
            <pc:docMk/>
            <pc:sldMk cId="2177889153" sldId="8420"/>
            <ac:spMk id="5" creationId="{FB91E139-349E-4782-99B7-5835C924772E}"/>
          </ac:spMkLst>
        </pc:spChg>
      </pc:sldChg>
      <pc:sldChg chg="modSp add ord modAnim">
        <pc:chgData name="Michael Reynolds" userId="2b966ac3f3df3485" providerId="LiveId" clId="{35138032-5474-422E-B3D3-4AF8749171B2}" dt="2019-06-18T17:06:18.062" v="7487" actId="20577"/>
        <pc:sldMkLst>
          <pc:docMk/>
          <pc:sldMk cId="91933272" sldId="8421"/>
        </pc:sldMkLst>
        <pc:spChg chg="mod">
          <ac:chgData name="Michael Reynolds" userId="2b966ac3f3df3485" providerId="LiveId" clId="{35138032-5474-422E-B3D3-4AF8749171B2}" dt="2019-06-18T17:06:18.062" v="7487" actId="20577"/>
          <ac:spMkLst>
            <pc:docMk/>
            <pc:sldMk cId="91933272" sldId="8421"/>
            <ac:spMk id="4" creationId="{C32CDECC-ACED-4BFA-A8DE-4580F60D90D2}"/>
          </ac:spMkLst>
        </pc:spChg>
        <pc:spChg chg="mod">
          <ac:chgData name="Michael Reynolds" userId="2b966ac3f3df3485" providerId="LiveId" clId="{35138032-5474-422E-B3D3-4AF8749171B2}" dt="2019-06-18T05:26:09.671" v="7397" actId="20577"/>
          <ac:spMkLst>
            <pc:docMk/>
            <pc:sldMk cId="91933272" sldId="8421"/>
            <ac:spMk id="5" creationId="{FB91E139-349E-4782-99B7-5835C924772E}"/>
          </ac:spMkLst>
        </pc:spChg>
      </pc:sldChg>
      <pc:sldChg chg="modSp add modAnim">
        <pc:chgData name="Michael Reynolds" userId="2b966ac3f3df3485" providerId="LiveId" clId="{35138032-5474-422E-B3D3-4AF8749171B2}" dt="2019-06-18T03:07:56.125" v="5533" actId="20577"/>
        <pc:sldMkLst>
          <pc:docMk/>
          <pc:sldMk cId="1703442584" sldId="8422"/>
        </pc:sldMkLst>
        <pc:spChg chg="mod">
          <ac:chgData name="Michael Reynolds" userId="2b966ac3f3df3485" providerId="LiveId" clId="{35138032-5474-422E-B3D3-4AF8749171B2}" dt="2019-06-17T23:16:09.935" v="2157" actId="20577"/>
          <ac:spMkLst>
            <pc:docMk/>
            <pc:sldMk cId="1703442584" sldId="8422"/>
            <ac:spMk id="4" creationId="{C32CDECC-ACED-4BFA-A8DE-4580F60D90D2}"/>
          </ac:spMkLst>
        </pc:spChg>
        <pc:spChg chg="mod">
          <ac:chgData name="Michael Reynolds" userId="2b966ac3f3df3485" providerId="LiveId" clId="{35138032-5474-422E-B3D3-4AF8749171B2}" dt="2019-06-18T03:07:56.125" v="5533" actId="20577"/>
          <ac:spMkLst>
            <pc:docMk/>
            <pc:sldMk cId="1703442584" sldId="8422"/>
            <ac:spMk id="5" creationId="{FB91E139-349E-4782-99B7-5835C924772E}"/>
          </ac:spMkLst>
        </pc:spChg>
      </pc:sldChg>
      <pc:sldChg chg="addSp delSp modSp add addAnim delAnim modAnim">
        <pc:chgData name="Michael Reynolds" userId="2b966ac3f3df3485" providerId="LiveId" clId="{35138032-5474-422E-B3D3-4AF8749171B2}" dt="2019-06-18T05:20:58.136" v="7292" actId="20577"/>
        <pc:sldMkLst>
          <pc:docMk/>
          <pc:sldMk cId="460943999" sldId="8423"/>
        </pc:sldMkLst>
        <pc:spChg chg="add del mod">
          <ac:chgData name="Michael Reynolds" userId="2b966ac3f3df3485" providerId="LiveId" clId="{35138032-5474-422E-B3D3-4AF8749171B2}" dt="2019-06-18T05:20:58.136" v="7292" actId="20577"/>
          <ac:spMkLst>
            <pc:docMk/>
            <pc:sldMk cId="460943999" sldId="8423"/>
            <ac:spMk id="3" creationId="{32BF3DFB-00DA-41F2-8422-1F5B685FD83E}"/>
          </ac:spMkLst>
        </pc:spChg>
        <pc:spChg chg="mod">
          <ac:chgData name="Michael Reynolds" userId="2b966ac3f3df3485" providerId="LiveId" clId="{35138032-5474-422E-B3D3-4AF8749171B2}" dt="2019-06-18T02:28:31.600" v="4846" actId="20577"/>
          <ac:spMkLst>
            <pc:docMk/>
            <pc:sldMk cId="460943999" sldId="8423"/>
            <ac:spMk id="4" creationId="{C32CDECC-ACED-4BFA-A8DE-4580F60D90D2}"/>
          </ac:spMkLst>
        </pc:spChg>
        <pc:spChg chg="del mod">
          <ac:chgData name="Michael Reynolds" userId="2b966ac3f3df3485" providerId="LiveId" clId="{35138032-5474-422E-B3D3-4AF8749171B2}" dt="2019-06-17T23:19:09.072" v="2299" actId="478"/>
          <ac:spMkLst>
            <pc:docMk/>
            <pc:sldMk cId="460943999" sldId="8423"/>
            <ac:spMk id="5" creationId="{FB91E139-349E-4782-99B7-5835C924772E}"/>
          </ac:spMkLst>
        </pc:spChg>
        <pc:spChg chg="add del mod">
          <ac:chgData name="Michael Reynolds" userId="2b966ac3f3df3485" providerId="LiveId" clId="{35138032-5474-422E-B3D3-4AF8749171B2}" dt="2019-06-18T05:19:58.704" v="7276" actId="767"/>
          <ac:spMkLst>
            <pc:docMk/>
            <pc:sldMk cId="460943999" sldId="8423"/>
            <ac:spMk id="6" creationId="{EDB96529-DD97-4433-9BFC-4FC3EF2720A9}"/>
          </ac:spMkLst>
        </pc:spChg>
      </pc:sldChg>
      <pc:sldChg chg="modSp add">
        <pc:chgData name="Michael Reynolds" userId="2b966ac3f3df3485" providerId="LiveId" clId="{35138032-5474-422E-B3D3-4AF8749171B2}" dt="2019-06-17T23:43:37.404" v="2922" actId="20577"/>
        <pc:sldMkLst>
          <pc:docMk/>
          <pc:sldMk cId="2423168865" sldId="8424"/>
        </pc:sldMkLst>
        <pc:spChg chg="mod">
          <ac:chgData name="Michael Reynolds" userId="2b966ac3f3df3485" providerId="LiveId" clId="{35138032-5474-422E-B3D3-4AF8749171B2}" dt="2019-06-17T23:43:37.404" v="2922" actId="20577"/>
          <ac:spMkLst>
            <pc:docMk/>
            <pc:sldMk cId="2423168865" sldId="8424"/>
            <ac:spMk id="3" creationId="{84AF3BE3-F58A-4FF7-95D0-AB61DC454A89}"/>
          </ac:spMkLst>
        </pc:spChg>
      </pc:sldChg>
      <pc:sldChg chg="addSp delSp modSp add modAnim">
        <pc:chgData name="Michael Reynolds" userId="2b966ac3f3df3485" providerId="LiveId" clId="{35138032-5474-422E-B3D3-4AF8749171B2}" dt="2019-06-18T19:25:05.561" v="7687" actId="255"/>
        <pc:sldMkLst>
          <pc:docMk/>
          <pc:sldMk cId="3112539831" sldId="8425"/>
        </pc:sldMkLst>
        <pc:spChg chg="add del mod">
          <ac:chgData name="Michael Reynolds" userId="2b966ac3f3df3485" providerId="LiveId" clId="{35138032-5474-422E-B3D3-4AF8749171B2}" dt="2019-06-17T23:54:31.853" v="3242"/>
          <ac:spMkLst>
            <pc:docMk/>
            <pc:sldMk cId="3112539831" sldId="8425"/>
            <ac:spMk id="2" creationId="{7D05D6B2-57EA-48AC-80B7-3946364EBAE2}"/>
          </ac:spMkLst>
        </pc:spChg>
        <pc:spChg chg="mod">
          <ac:chgData name="Michael Reynolds" userId="2b966ac3f3df3485" providerId="LiveId" clId="{35138032-5474-422E-B3D3-4AF8749171B2}" dt="2019-06-18T19:25:05.561" v="7687" actId="255"/>
          <ac:spMkLst>
            <pc:docMk/>
            <pc:sldMk cId="3112539831" sldId="8425"/>
            <ac:spMk id="3" creationId="{32BF3DFB-00DA-41F2-8422-1F5B685FD83E}"/>
          </ac:spMkLst>
        </pc:spChg>
        <pc:spChg chg="mod">
          <ac:chgData name="Michael Reynolds" userId="2b966ac3f3df3485" providerId="LiveId" clId="{35138032-5474-422E-B3D3-4AF8749171B2}" dt="2019-06-18T02:28:19.598" v="4838" actId="20577"/>
          <ac:spMkLst>
            <pc:docMk/>
            <pc:sldMk cId="3112539831" sldId="8425"/>
            <ac:spMk id="4" creationId="{C32CDECC-ACED-4BFA-A8DE-4580F60D90D2}"/>
          </ac:spMkLst>
        </pc:spChg>
        <pc:spChg chg="add del">
          <ac:chgData name="Michael Reynolds" userId="2b966ac3f3df3485" providerId="LiveId" clId="{35138032-5474-422E-B3D3-4AF8749171B2}" dt="2019-06-17T23:54:36.981" v="3244"/>
          <ac:spMkLst>
            <pc:docMk/>
            <pc:sldMk cId="3112539831" sldId="8425"/>
            <ac:spMk id="5" creationId="{0CA981D7-A9CA-4323-B209-F080F0FEA70E}"/>
          </ac:spMkLst>
        </pc:spChg>
        <pc:picChg chg="add del mod">
          <ac:chgData name="Michael Reynolds" userId="2b966ac3f3df3485" providerId="LiveId" clId="{35138032-5474-422E-B3D3-4AF8749171B2}" dt="2019-06-17T23:55:20.219" v="3255" actId="478"/>
          <ac:picMkLst>
            <pc:docMk/>
            <pc:sldMk cId="3112539831" sldId="8425"/>
            <ac:picMk id="7" creationId="{F9120A90-6CC2-40AE-A36C-D9F53001233F}"/>
          </ac:picMkLst>
        </pc:picChg>
        <pc:picChg chg="add mod">
          <ac:chgData name="Michael Reynolds" userId="2b966ac3f3df3485" providerId="LiveId" clId="{35138032-5474-422E-B3D3-4AF8749171B2}" dt="2019-06-18T02:25:11.944" v="4817" actId="1035"/>
          <ac:picMkLst>
            <pc:docMk/>
            <pc:sldMk cId="3112539831" sldId="8425"/>
            <ac:picMk id="9" creationId="{AF2B569B-1803-4C16-9E7A-6F9737367BB0}"/>
          </ac:picMkLst>
        </pc:picChg>
        <pc:picChg chg="add mod">
          <ac:chgData name="Michael Reynolds" userId="2b966ac3f3df3485" providerId="LiveId" clId="{35138032-5474-422E-B3D3-4AF8749171B2}" dt="2019-06-18T02:25:11.944" v="4817" actId="1035"/>
          <ac:picMkLst>
            <pc:docMk/>
            <pc:sldMk cId="3112539831" sldId="8425"/>
            <ac:picMk id="11" creationId="{62CA05ED-E852-43F8-BDAC-092E93636449}"/>
          </ac:picMkLst>
        </pc:picChg>
      </pc:sldChg>
      <pc:sldChg chg="modSp add ord modAnim modNotesTx">
        <pc:chgData name="Michael Reynolds" userId="2b966ac3f3df3485" providerId="LiveId" clId="{35138032-5474-422E-B3D3-4AF8749171B2}" dt="2019-06-18T20:41:47.107" v="7709" actId="20577"/>
        <pc:sldMkLst>
          <pc:docMk/>
          <pc:sldMk cId="3967947760" sldId="8426"/>
        </pc:sldMkLst>
        <pc:spChg chg="mod">
          <ac:chgData name="Michael Reynolds" userId="2b966ac3f3df3485" providerId="LiveId" clId="{35138032-5474-422E-B3D3-4AF8749171B2}" dt="2019-06-18T20:41:47.107" v="7709" actId="20577"/>
          <ac:spMkLst>
            <pc:docMk/>
            <pc:sldMk cId="3967947760" sldId="8426"/>
            <ac:spMk id="2" creationId="{DBB91F89-36D0-4244-8768-3596A79A6ED4}"/>
          </ac:spMkLst>
        </pc:spChg>
        <pc:spChg chg="mod">
          <ac:chgData name="Michael Reynolds" userId="2b966ac3f3df3485" providerId="LiveId" clId="{35138032-5474-422E-B3D3-4AF8749171B2}" dt="2019-06-18T18:06:59.752" v="7511" actId="6549"/>
          <ac:spMkLst>
            <pc:docMk/>
            <pc:sldMk cId="3967947760" sldId="8426"/>
            <ac:spMk id="3" creationId="{240148F7-2192-47B0-81CF-54B184D84E9D}"/>
          </ac:spMkLst>
        </pc:spChg>
      </pc:sldChg>
      <pc:sldChg chg="modSp add modAnim modNotesTx">
        <pc:chgData name="Michael Reynolds" userId="2b966ac3f3df3485" providerId="LiveId" clId="{35138032-5474-422E-B3D3-4AF8749171B2}" dt="2019-06-18T04:35:42.033" v="6701" actId="20577"/>
        <pc:sldMkLst>
          <pc:docMk/>
          <pc:sldMk cId="1139750379" sldId="8427"/>
        </pc:sldMkLst>
        <pc:spChg chg="mod">
          <ac:chgData name="Michael Reynolds" userId="2b966ac3f3df3485" providerId="LiveId" clId="{35138032-5474-422E-B3D3-4AF8749171B2}" dt="2019-06-18T03:40:10.020" v="5892" actId="20577"/>
          <ac:spMkLst>
            <pc:docMk/>
            <pc:sldMk cId="1139750379" sldId="8427"/>
            <ac:spMk id="4" creationId="{C32CDECC-ACED-4BFA-A8DE-4580F60D90D2}"/>
          </ac:spMkLst>
        </pc:spChg>
        <pc:spChg chg="mod">
          <ac:chgData name="Michael Reynolds" userId="2b966ac3f3df3485" providerId="LiveId" clId="{35138032-5474-422E-B3D3-4AF8749171B2}" dt="2019-06-18T04:35:42.033" v="6701" actId="20577"/>
          <ac:spMkLst>
            <pc:docMk/>
            <pc:sldMk cId="1139750379" sldId="8427"/>
            <ac:spMk id="5" creationId="{FB91E139-349E-4782-99B7-5835C924772E}"/>
          </ac:spMkLst>
        </pc:spChg>
      </pc:sldChg>
      <pc:sldChg chg="modSp add">
        <pc:chgData name="Michael Reynolds" userId="2b966ac3f3df3485" providerId="LiveId" clId="{35138032-5474-422E-B3D3-4AF8749171B2}" dt="2019-06-18T03:54:54.595" v="6486" actId="20577"/>
        <pc:sldMkLst>
          <pc:docMk/>
          <pc:sldMk cId="1148866676" sldId="8428"/>
        </pc:sldMkLst>
        <pc:spChg chg="mod">
          <ac:chgData name="Michael Reynolds" userId="2b966ac3f3df3485" providerId="LiveId" clId="{35138032-5474-422E-B3D3-4AF8749171B2}" dt="2019-06-18T03:54:54.595" v="6486" actId="20577"/>
          <ac:spMkLst>
            <pc:docMk/>
            <pc:sldMk cId="1148866676" sldId="8428"/>
            <ac:spMk id="3" creationId="{84AF3BE3-F58A-4FF7-95D0-AB61DC454A89}"/>
          </ac:spMkLst>
        </pc:spChg>
      </pc:sldChg>
      <pc:sldChg chg="addSp delSp modSp add modAnim modNotesTx">
        <pc:chgData name="Michael Reynolds" userId="2b966ac3f3df3485" providerId="LiveId" clId="{35138032-5474-422E-B3D3-4AF8749171B2}" dt="2019-06-18T20:43:27.900" v="7745"/>
        <pc:sldMkLst>
          <pc:docMk/>
          <pc:sldMk cId="2204310735" sldId="8429"/>
        </pc:sldMkLst>
        <pc:spChg chg="mod">
          <ac:chgData name="Michael Reynolds" userId="2b966ac3f3df3485" providerId="LiveId" clId="{35138032-5474-422E-B3D3-4AF8749171B2}" dt="2019-06-18T19:17:24.962" v="7632" actId="20577"/>
          <ac:spMkLst>
            <pc:docMk/>
            <pc:sldMk cId="2204310735" sldId="8429"/>
            <ac:spMk id="4" creationId="{C32CDECC-ACED-4BFA-A8DE-4580F60D90D2}"/>
          </ac:spMkLst>
        </pc:spChg>
        <pc:spChg chg="mod">
          <ac:chgData name="Michael Reynolds" userId="2b966ac3f3df3485" providerId="LiveId" clId="{35138032-5474-422E-B3D3-4AF8749171B2}" dt="2019-06-18T19:18:34.117" v="7660" actId="255"/>
          <ac:spMkLst>
            <pc:docMk/>
            <pc:sldMk cId="2204310735" sldId="8429"/>
            <ac:spMk id="5" creationId="{FB91E139-349E-4782-99B7-5835C924772E}"/>
          </ac:spMkLst>
        </pc:spChg>
        <pc:picChg chg="add del mod">
          <ac:chgData name="Michael Reynolds" userId="2b966ac3f3df3485" providerId="LiveId" clId="{35138032-5474-422E-B3D3-4AF8749171B2}" dt="2019-06-18T05:08:03.259" v="7140" actId="478"/>
          <ac:picMkLst>
            <pc:docMk/>
            <pc:sldMk cId="2204310735" sldId="8429"/>
            <ac:picMk id="3" creationId="{BB2EEE74-5049-4A3C-B630-C3D770A645CB}"/>
          </ac:picMkLst>
        </pc:picChg>
        <pc:picChg chg="add mod">
          <ac:chgData name="Michael Reynolds" userId="2b966ac3f3df3485" providerId="LiveId" clId="{35138032-5474-422E-B3D3-4AF8749171B2}" dt="2019-06-18T19:18:10.889" v="7638" actId="1076"/>
          <ac:picMkLst>
            <pc:docMk/>
            <pc:sldMk cId="2204310735" sldId="8429"/>
            <ac:picMk id="7" creationId="{580C10FC-E44A-40FA-8E47-50232CCD7E93}"/>
          </ac:picMkLst>
        </pc:picChg>
      </pc:sldChg>
      <pc:sldChg chg="add del">
        <pc:chgData name="Michael Reynolds" userId="2b966ac3f3df3485" providerId="LiveId" clId="{35138032-5474-422E-B3D3-4AF8749171B2}" dt="2019-06-18T18:01:48.106" v="7490"/>
        <pc:sldMkLst>
          <pc:docMk/>
          <pc:sldMk cId="183363669" sldId="8430"/>
        </pc:sldMkLst>
      </pc:sldChg>
      <pc:sldChg chg="delSp add ord delAnim modNotesTx">
        <pc:chgData name="Michael Reynolds" userId="2b966ac3f3df3485" providerId="LiveId" clId="{35138032-5474-422E-B3D3-4AF8749171B2}" dt="2019-06-18T19:19:54.835" v="7671" actId="20577"/>
        <pc:sldMkLst>
          <pc:docMk/>
          <pc:sldMk cId="625198025" sldId="8430"/>
        </pc:sldMkLst>
        <pc:picChg chg="del">
          <ac:chgData name="Michael Reynolds" userId="2b966ac3f3df3485" providerId="LiveId" clId="{35138032-5474-422E-B3D3-4AF8749171B2}" dt="2019-06-18T19:17:14.616" v="7614" actId="478"/>
          <ac:picMkLst>
            <pc:docMk/>
            <pc:sldMk cId="625198025" sldId="8430"/>
            <ac:picMk id="7" creationId="{580C10FC-E44A-40FA-8E47-50232CCD7E93}"/>
          </ac:picMkLst>
        </pc:picChg>
      </pc:sldChg>
      <pc:sldChg chg="modSp add del">
        <pc:chgData name="Michael Reynolds" userId="2b966ac3f3df3485" providerId="LiveId" clId="{35138032-5474-422E-B3D3-4AF8749171B2}" dt="2019-06-18T05:13:16.703" v="7250" actId="2696"/>
        <pc:sldMkLst>
          <pc:docMk/>
          <pc:sldMk cId="3571614518" sldId="8430"/>
        </pc:sldMkLst>
        <pc:spChg chg="mod">
          <ac:chgData name="Michael Reynolds" userId="2b966ac3f3df3485" providerId="LiveId" clId="{35138032-5474-422E-B3D3-4AF8749171B2}" dt="2019-06-18T05:13:02.081" v="7249" actId="20577"/>
          <ac:spMkLst>
            <pc:docMk/>
            <pc:sldMk cId="3571614518" sldId="8430"/>
            <ac:spMk id="2" creationId="{89E36756-4ECC-4563-9847-79578B809B5C}"/>
          </ac:spMkLst>
        </pc:spChg>
      </pc:sldChg>
      <pc:sldMasterChg chg="addSldLayout delSldLayout">
        <pc:chgData name="Michael Reynolds" userId="2b966ac3f3df3485" providerId="LiveId" clId="{35138032-5474-422E-B3D3-4AF8749171B2}" dt="2019-06-17T17:55:03.866" v="830" actId="2696"/>
        <pc:sldMasterMkLst>
          <pc:docMk/>
          <pc:sldMasterMk cId="3593001564" sldId="2147483715"/>
        </pc:sldMasterMkLst>
        <pc:sldLayoutChg chg="add del">
          <pc:chgData name="Michael Reynolds" userId="2b966ac3f3df3485" providerId="LiveId" clId="{35138032-5474-422E-B3D3-4AF8749171B2}" dt="2019-06-17T17:55:03.866" v="830" actId="2696"/>
          <pc:sldLayoutMkLst>
            <pc:docMk/>
            <pc:sldMasterMk cId="3593001564" sldId="2147483715"/>
            <pc:sldLayoutMk cId="2995962510" sldId="2147483756"/>
          </pc:sldLayoutMkLst>
        </pc:sldLayoutChg>
      </pc:sldMasterChg>
    </pc:docChg>
  </pc:docChgLst>
  <pc:docChgLst>
    <pc:chgData name="Michael Reynolds" userId="2b966ac3f3df3485" providerId="LiveId" clId="{E48E9868-FBC5-453D-9CE5-3323E5ED6EC4}"/>
    <pc:docChg chg="undo modSld">
      <pc:chgData name="Michael Reynolds" userId="2b966ac3f3df3485" providerId="LiveId" clId="{E48E9868-FBC5-453D-9CE5-3323E5ED6EC4}" dt="2019-06-04T15:35:02.763" v="67" actId="20577"/>
      <pc:docMkLst>
        <pc:docMk/>
      </pc:docMkLst>
      <pc:sldChg chg="modSp">
        <pc:chgData name="Michael Reynolds" userId="2b966ac3f3df3485" providerId="LiveId" clId="{E48E9868-FBC5-453D-9CE5-3323E5ED6EC4}" dt="2019-06-04T15:23:43.679" v="1" actId="6549"/>
        <pc:sldMkLst>
          <pc:docMk/>
          <pc:sldMk cId="2126291683" sldId="2366"/>
        </pc:sldMkLst>
        <pc:spChg chg="mod">
          <ac:chgData name="Michael Reynolds" userId="2b966ac3f3df3485" providerId="LiveId" clId="{E48E9868-FBC5-453D-9CE5-3323E5ED6EC4}" dt="2019-06-04T15:23:43.679" v="1" actId="6549"/>
          <ac:spMkLst>
            <pc:docMk/>
            <pc:sldMk cId="2126291683" sldId="2366"/>
            <ac:spMk id="3" creationId="{84AF3BE3-F58A-4FF7-95D0-AB61DC454A89}"/>
          </ac:spMkLst>
        </pc:spChg>
      </pc:sldChg>
      <pc:sldChg chg="modSp">
        <pc:chgData name="Michael Reynolds" userId="2b966ac3f3df3485" providerId="LiveId" clId="{E48E9868-FBC5-453D-9CE5-3323E5ED6EC4}" dt="2019-06-04T15:30:18.403" v="64" actId="1037"/>
        <pc:sldMkLst>
          <pc:docMk/>
          <pc:sldMk cId="3840521706" sldId="8412"/>
        </pc:sldMkLst>
        <pc:spChg chg="mod">
          <ac:chgData name="Michael Reynolds" userId="2b966ac3f3df3485" providerId="LiveId" clId="{E48E9868-FBC5-453D-9CE5-3323E5ED6EC4}" dt="2019-06-04T15:30:17.427" v="62" actId="1037"/>
          <ac:spMkLst>
            <pc:docMk/>
            <pc:sldMk cId="3840521706" sldId="8412"/>
            <ac:spMk id="38" creationId="{F1B724A0-1C4C-4B14-BFB4-B1F8FF692CA6}"/>
          </ac:spMkLst>
        </pc:spChg>
        <pc:grpChg chg="mod">
          <ac:chgData name="Michael Reynolds" userId="2b966ac3f3df3485" providerId="LiveId" clId="{E48E9868-FBC5-453D-9CE5-3323E5ED6EC4}" dt="2019-06-04T15:30:18.403" v="64" actId="1037"/>
          <ac:grpSpMkLst>
            <pc:docMk/>
            <pc:sldMk cId="3840521706" sldId="8412"/>
            <ac:grpSpMk id="4" creationId="{B4FBE9EE-B643-4E63-AEA7-53851E6E6B26}"/>
          </ac:grpSpMkLst>
        </pc:grpChg>
        <pc:cxnChg chg="mod">
          <ac:chgData name="Michael Reynolds" userId="2b966ac3f3df3485" providerId="LiveId" clId="{E48E9868-FBC5-453D-9CE5-3323E5ED6EC4}" dt="2019-06-04T15:30:18.403" v="64" actId="1037"/>
          <ac:cxnSpMkLst>
            <pc:docMk/>
            <pc:sldMk cId="3840521706" sldId="8412"/>
            <ac:cxnSpMk id="36" creationId="{C2B94032-28DD-40BA-B534-476CA1B4C58F}"/>
          </ac:cxnSpMkLst>
        </pc:cxnChg>
      </pc:sldChg>
      <pc:sldChg chg="modSp">
        <pc:chgData name="Michael Reynolds" userId="2b966ac3f3df3485" providerId="LiveId" clId="{E48E9868-FBC5-453D-9CE5-3323E5ED6EC4}" dt="2019-06-04T15:35:02.763" v="67" actId="20577"/>
        <pc:sldMkLst>
          <pc:docMk/>
          <pc:sldMk cId="280747327" sldId="8417"/>
        </pc:sldMkLst>
        <pc:spChg chg="mod">
          <ac:chgData name="Michael Reynolds" userId="2b966ac3f3df3485" providerId="LiveId" clId="{E48E9868-FBC5-453D-9CE5-3323E5ED6EC4}" dt="2019-06-04T15:35:02.763" v="67" actId="20577"/>
          <ac:spMkLst>
            <pc:docMk/>
            <pc:sldMk cId="280747327" sldId="8417"/>
            <ac:spMk id="3" creationId="{84AF3BE3-F58A-4FF7-95D0-AB61DC454A8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6/18/2019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microsoft.com/en-us/dotnet/core/about"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dotnet/standard/framework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dotnet/standard/blob/master/docs/versions.md"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ageofascent.com/2016/02/18/asp-net-core-exeeds-1-15-million-requests-12-6-gbp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docs.microsoft.com/en-us/aspnet/core/fundamentals/configuration/index?view=aspnetcore-2.2" TargetMode="External"/><Relationship Id="rId4" Type="http://schemas.openxmlformats.org/officeDocument/2006/relationships/hyperlink" Target="https://docs.microsoft.com/en-us/aspnet/core/client-side/spa-services?view=aspnetcore-2.2"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techempower.com/benchmarks/#section=data-r14&amp;hw=ph&amp;test=plaintext"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evblogs.microsoft.com/dotnet/tiered-compilation-preview-in-net-core-2-1/"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hanselman.com/blog/MakingATinyNETCore30EntirelySelfcontainedSingleExecutable.aspx"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spnet/core/blazor/hosting-models?view=aspnetcore-3.0"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evblogs.microsoft.com/dotnet/net-core-is-the-future-of-net/" TargetMode="External"/><Relationship Id="rId2" Type="http://schemas.openxmlformats.org/officeDocument/2006/relationships/slide" Target="../slides/slide33.xml"/><Relationship Id="rId1" Type="http://schemas.openxmlformats.org/officeDocument/2006/relationships/notesMaster" Target="../notesMasters/notesMaster1.xml"/><Relationship Id="rId6" Type="http://schemas.openxmlformats.org/officeDocument/2006/relationships/hyperlink" Target="https://github.com/UiPath/corewf" TargetMode="External"/><Relationship Id="rId5" Type="http://schemas.openxmlformats.org/officeDocument/2006/relationships/hyperlink" Target="https://github.com/CoreWCF/CoreWCF" TargetMode="External"/><Relationship Id="rId4" Type="http://schemas.openxmlformats.org/officeDocument/2006/relationships/hyperlink" Target="https://www.telerik.com/blogs/razor-pages-the-natural-successor-to-web-form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evblogs.microsoft.com/dotnet/introducing-net-5/"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https://docs.microsoft.com/en-us/dotnet/core/about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861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https://docs.microsoft.com/en-us/dotnet/standard/frameworks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649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Primarily for class library developers</a:t>
            </a:r>
          </a:p>
          <a:p>
            <a:r>
              <a:rPr lang="en-US" dirty="0"/>
              <a:t>IL can be compiled against any .NET platform supporting the standard</a:t>
            </a:r>
          </a:p>
          <a:p>
            <a:r>
              <a:rPr lang="en-US" dirty="0">
                <a:hlinkClick r:id="rId3"/>
              </a:rPr>
              <a:t>https://github.com/dotnet/standard/blob/master/docs/versions.md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814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606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We’re proud of all the innovation in .NET Core and the surrounding ecosystem, but we’re also proud of its momentum in the open source community.</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There are a number of open source projects that make up the .NET platform ecosystem, and it’s amazing to see the engagement. 87% of the people who contribute to the .NET platform don’t work at Microsoft. </a:t>
            </a:r>
          </a:p>
          <a:p>
            <a:r>
              <a:rPr lang="en-US" sz="1200" kern="1200">
                <a:solidFill>
                  <a:schemeClr val="tx1"/>
                </a:solidFill>
                <a:effectLst/>
                <a:latin typeface="+mn-lt"/>
                <a:ea typeface="+mn-ea"/>
                <a:cs typeface="+mn-cs"/>
              </a:rPr>
              <a:t>And these open source developers have made over 61 thousand code contributions back to the platform.</a:t>
            </a:r>
          </a:p>
          <a:p>
            <a:r>
              <a:rPr lang="en-US" sz="120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B6392203-7443-433F-8273-2CE3C5519F4B}" type="slidenum">
              <a:rPr lang="en-US" smtClean="0"/>
              <a:t>16</a:t>
            </a:fld>
            <a:endParaRPr lang="en-US"/>
          </a:p>
        </p:txBody>
      </p:sp>
    </p:spTree>
    <p:extLst>
      <p:ext uri="{BB962C8B-B14F-4D97-AF65-F5344CB8AC3E}">
        <p14:creationId xmlns:p14="http://schemas.microsoft.com/office/powerpoint/2010/main" val="3664782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Jim </a:t>
            </a:r>
            <a:r>
              <a:rPr lang="en-US" b="1" err="1"/>
              <a:t>Zemlin</a:t>
            </a:r>
            <a:r>
              <a:rPr lang="en-US" b="1"/>
              <a:t>, Executive</a:t>
            </a:r>
            <a:r>
              <a:rPr lang="en-US" b="1" baseline="0"/>
              <a:t> director of Linux foundation said “There are 10’s of millions of open source projects, invest in the ones with sustainable ecosystems”. .NET is one of those projects. </a:t>
            </a:r>
            <a:r>
              <a:rPr lang="en-US"/>
              <a:t>CNCF</a:t>
            </a:r>
            <a:r>
              <a:rPr lang="en-US" baseline="0"/>
              <a:t> tracks the top 30 highest velocity open source projects. </a:t>
            </a:r>
            <a:r>
              <a:rPr lang="en-US"/>
              <a:t>This is a logarithmic</a:t>
            </a:r>
            <a:r>
              <a:rPr lang="en-US" baseline="0"/>
              <a:t> scale to measure OSS project velocity with commits on the X axis and PRs and issues on the Y axis, with # of authors indicated by the size of the circle. The farther upper right the more activity a project has. Linux Kernel is #1, followed by Chromium, Kubernetes and Microsoft Docs. Notice .NET is the #1 application framework. </a:t>
            </a:r>
          </a:p>
          <a:p>
            <a:endParaRPr lang="en-US" baseline="0"/>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BAD7DCF-4954-42D1-825D-68A0F61615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685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https://www.ageofascent.com/2016/02/18/asp-net-core-exeeds-1-15-million-requests-12-6-gbps/</a:t>
            </a:r>
            <a:endParaRPr lang="en-US" dirty="0"/>
          </a:p>
          <a:p>
            <a:r>
              <a:rPr lang="en-US" dirty="0" err="1"/>
              <a:t>JavascriptServices</a:t>
            </a:r>
            <a:r>
              <a:rPr lang="en-US" dirty="0"/>
              <a:t> – </a:t>
            </a:r>
            <a:r>
              <a:rPr lang="en-US" dirty="0">
                <a:hlinkClick r:id="rId4"/>
              </a:rPr>
              <a:t>https://docs.microsoft.com/en-us/aspnet/core/client-side/spa-services?view=aspnetcore-2.2</a:t>
            </a:r>
            <a:r>
              <a:rPr lang="en-US" dirty="0"/>
              <a:t> - call node packages, server-side rendering, webpack dev middleware, hot module replacement</a:t>
            </a:r>
          </a:p>
          <a:p>
            <a:r>
              <a:rPr lang="en-US" dirty="0"/>
              <a:t>Configuration - </a:t>
            </a:r>
            <a:r>
              <a:rPr lang="en-US" dirty="0">
                <a:hlinkClick r:id="rId5"/>
              </a:rPr>
              <a:t>https://docs.microsoft.com/en-us/aspnet/core/fundamentals/configuration/index?view=aspnetcore-2.2</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6258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made significant investments in the platform especially in terms of performance. </a:t>
            </a:r>
          </a:p>
          <a:p>
            <a:r>
              <a:rPr lang="en-US" dirty="0"/>
              <a:t>The popular </a:t>
            </a:r>
            <a:r>
              <a:rPr lang="en-US" u="sng" dirty="0" err="1">
                <a:hlinkClick r:id="rId3"/>
              </a:rPr>
              <a:t>TechEmpower</a:t>
            </a:r>
            <a:r>
              <a:rPr lang="en-US" dirty="0"/>
              <a:t> benchmark compares web application frameworks with tasks like JSON serialization, database access, and server side template rendering - .NET performs faster than any other popular framework. </a:t>
            </a:r>
          </a:p>
          <a:p>
            <a:r>
              <a:rPr lang="en-US" dirty="0"/>
              <a:t>https://www.techempower.com/benchmarks/#section=data-r16&amp;hw=ph&amp;test=plaintext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 the latest benchmarks on raw platform performance, .NET is more than 8 times faster than Node.js</a:t>
            </a:r>
          </a:p>
          <a:p>
            <a:endParaRPr lang="en-US" dirty="0"/>
          </a:p>
        </p:txBody>
      </p:sp>
      <p:sp>
        <p:nvSpPr>
          <p:cNvPr id="4" name="Slide Number Placeholder 3"/>
          <p:cNvSpPr>
            <a:spLocks noGrp="1"/>
          </p:cNvSpPr>
          <p:nvPr>
            <p:ph type="sldNum" sz="quarter" idx="10"/>
          </p:nvPr>
        </p:nvSpPr>
        <p:spPr/>
        <p:txBody>
          <a:bodyPr/>
          <a:lstStyle/>
          <a:p>
            <a:pPr defTabSz="914295">
              <a:defRPr/>
            </a:pPr>
            <a:fld id="{CC8195A8-0CC9-4EC5-84EE-12317B82121E}" type="slidenum">
              <a:rPr lang="en-US" sz="1200">
                <a:solidFill>
                  <a:prstClr val="black"/>
                </a:solidFill>
                <a:latin typeface="Calibri" panose="020F0502020204030204"/>
              </a:rPr>
              <a:pPr defTabSz="914295">
                <a:defRPr/>
              </a:pPr>
              <a:t>19</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4135782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3600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Tiered JIT compilation: </a:t>
            </a:r>
            <a:r>
              <a:rPr lang="en-US" dirty="0">
                <a:hlinkClick r:id="rId3"/>
              </a:rPr>
              <a:t>https://devblogs.microsoft.com/dotnet/tiered-compilation-preview-in-net-core-2-1/</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15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You can build anything with .NET.  We’ve made significant investments in .NET over the years as well as unifying the ecosystem to support building literally anything. From desktop to gaming to the cloud, .NET is a general purpose programming platform that enables all kinds of scenarios. Once you learn one, you can easily pick up another.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&lt;CLICK&gt;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What’s more, you can also use your favorite tools and editors to build .NET apps – or use Visual Studio, Visual Studio Code or Visual Studio for Mac.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959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ANIMATED SLIDE – shows progression of entire .NET platform into .NET Core specific workloads. </a:t>
            </a:r>
          </a:p>
          <a:p>
            <a:endParaRPr lang="en-US"/>
          </a:p>
          <a:p>
            <a:r>
              <a:rPr lang="en-US"/>
              <a:t>.NET Core is our cross-platform, open source implementation of .NET and is perfectly suited for requirements of cloud-native, cross-platform services. We’ve made significant investments in the core performance as well as the web stack so that you can easily take advantage of cloud patterns and scale.  </a:t>
            </a:r>
          </a:p>
          <a:p>
            <a:endParaRPr lang="en-US"/>
          </a:p>
          <a:p>
            <a:r>
              <a:rPr lang="en-US"/>
              <a:t>.NET Core 3 will expand on the supported workloads to include IoT, AI and Windows Desktop.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Tree trimming - </a:t>
            </a:r>
            <a:r>
              <a:rPr lang="en-US" dirty="0">
                <a:hlinkClick r:id="rId3"/>
              </a:rPr>
              <a:t>https://www.hanselman.com/blog/MakingATinyNETCore30EntirelySelfcontainedSingleExecutable.aspx</a:t>
            </a:r>
            <a:endParaRPr lang="en-US" dirty="0"/>
          </a:p>
          <a:p>
            <a:r>
              <a:rPr lang="en-US" dirty="0"/>
              <a:t>Json libraries</a:t>
            </a:r>
          </a:p>
          <a:p>
            <a:r>
              <a:rPr lang="en-US" dirty="0" err="1"/>
              <a:t>.net</a:t>
            </a:r>
            <a:r>
              <a:rPr lang="en-US" dirty="0"/>
              <a:t> standard 2.1</a:t>
            </a:r>
          </a:p>
          <a:p>
            <a:pPr marL="171450" indent="-171450">
              <a:buFontTx/>
              <a:buChar char="-"/>
            </a:pPr>
            <a:r>
              <a:rPr lang="en-US" sz="1200" b="0" i="0" kern="1200" dirty="0">
                <a:solidFill>
                  <a:schemeClr val="tx1"/>
                </a:solidFill>
                <a:effectLst/>
                <a:latin typeface="+mn-lt"/>
                <a:ea typeface="+mn-ea"/>
                <a:cs typeface="+mn-cs"/>
              </a:rPr>
              <a:t>Span&lt;T&gt; In .NET Core 2.1 we added Span&lt;T&gt;, which is an array-like type that allows representing managed and unmanaged memory in a uniform way and supports slicing without copying.</a:t>
            </a:r>
          </a:p>
          <a:p>
            <a:pPr marL="171450" indent="-171450">
              <a:buFontTx/>
              <a:buChar char="-"/>
            </a:pPr>
            <a:r>
              <a:rPr lang="en-US" sz="1200" b="0" i="0" kern="1200" dirty="0" err="1">
                <a:solidFill>
                  <a:schemeClr val="tx1"/>
                </a:solidFill>
                <a:effectLst/>
                <a:latin typeface="+mn-lt"/>
                <a:ea typeface="+mn-ea"/>
                <a:cs typeface="+mn-cs"/>
              </a:rPr>
              <a:t>ValueTask</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ValueTask</a:t>
            </a:r>
            <a:r>
              <a:rPr lang="en-US" sz="1200" b="0" i="0" kern="1200" dirty="0">
                <a:solidFill>
                  <a:schemeClr val="tx1"/>
                </a:solidFill>
                <a:effectLst/>
                <a:latin typeface="+mn-lt"/>
                <a:ea typeface="+mn-ea"/>
                <a:cs typeface="+mn-cs"/>
              </a:rPr>
              <a:t>&lt;T&gt; in core2.1 could use to return results if the operation completed synchronously without having to allocate a new Task&lt;T&gt;. With .NET Core 2.1, we’ve improved this further, making it useful to have a corresponding non-generic </a:t>
            </a:r>
            <a:r>
              <a:rPr lang="en-US" sz="1200" b="0" i="0" kern="1200" dirty="0" err="1">
                <a:solidFill>
                  <a:schemeClr val="tx1"/>
                </a:solidFill>
                <a:effectLst/>
                <a:latin typeface="+mn-lt"/>
                <a:ea typeface="+mn-ea"/>
                <a:cs typeface="+mn-cs"/>
              </a:rPr>
              <a:t>ValueTask</a:t>
            </a:r>
            <a:r>
              <a:rPr lang="en-US" sz="1200" b="0" i="0" kern="1200" dirty="0">
                <a:solidFill>
                  <a:schemeClr val="tx1"/>
                </a:solidFill>
                <a:effectLst/>
                <a:latin typeface="+mn-lt"/>
                <a:ea typeface="+mn-ea"/>
                <a:cs typeface="+mn-cs"/>
              </a:rPr>
              <a:t> that allows reducing allocations even for cases where the operation has to be completed asynchronously, a feature that types like Socket and </a:t>
            </a:r>
            <a:r>
              <a:rPr lang="en-US" sz="1200" b="0" i="0" kern="1200" dirty="0" err="1">
                <a:solidFill>
                  <a:schemeClr val="tx1"/>
                </a:solidFill>
                <a:effectLst/>
                <a:latin typeface="+mn-lt"/>
                <a:ea typeface="+mn-ea"/>
                <a:cs typeface="+mn-cs"/>
              </a:rPr>
              <a:t>NetworkStream</a:t>
            </a:r>
            <a:r>
              <a:rPr lang="en-US" sz="1200" b="0" i="0" kern="1200" dirty="0">
                <a:solidFill>
                  <a:schemeClr val="tx1"/>
                </a:solidFill>
                <a:effectLst/>
                <a:latin typeface="+mn-lt"/>
                <a:ea typeface="+mn-ea"/>
                <a:cs typeface="+mn-cs"/>
              </a:rPr>
              <a:t> now utilize.</a:t>
            </a:r>
          </a:p>
          <a:p>
            <a:pPr marL="171450" indent="-171450">
              <a:buFontTx/>
              <a:buChar char="-"/>
            </a:pPr>
            <a:r>
              <a:rPr lang="en-US" sz="1200" b="0" i="0" kern="1200" dirty="0">
                <a:solidFill>
                  <a:schemeClr val="tx1"/>
                </a:solidFill>
                <a:effectLst/>
                <a:latin typeface="+mn-lt"/>
                <a:ea typeface="+mn-ea"/>
                <a:cs typeface="+mn-cs"/>
              </a:rPr>
              <a:t>C# 8.0</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99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69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236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Framework will continue with highly-compatible targeted improvements like the last few releases and support will remain unchanged. You will be able to retarget existing apps to 4.8 and gain these improvements. </a:t>
            </a:r>
          </a:p>
          <a:p>
            <a:endParaRPr lang="en-US"/>
          </a:p>
          <a:p>
            <a:r>
              <a:rPr lang="en-US"/>
              <a:t>When you’re ready to move to .NET Core 3 (to take advantage of </a:t>
            </a:r>
            <a:r>
              <a:rPr lang="en-US" err="1"/>
              <a:t>SxS</a:t>
            </a:r>
            <a:r>
              <a:rPr lang="en-US"/>
              <a:t> install, interop between desktop app frameworks, and .NET Core performance) you can retarget and rebuild your apps to .NET Core.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1701F2-1757-4817-8FC4-77DCE863084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0808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ML.NET is used to develop and integrate custom machine learning models into .NET apps of any type - web, mobile, desktop, gaming, and IoT. </a:t>
            </a:r>
            <a:endParaRPr lang="en-US" dirty="0"/>
          </a:p>
          <a:p>
            <a:endParaRPr lang="en-US" dirty="0"/>
          </a:p>
          <a:p>
            <a:r>
              <a:rPr lang="en-US" dirty="0"/>
              <a:t>ML.NET is developer focused which means we are going to optimize for common developer scenarios (like recommendation, sentiment analysis)</a:t>
            </a:r>
          </a:p>
          <a:p>
            <a:endParaRPr lang="en-US" dirty="0"/>
          </a:p>
          <a:p>
            <a:r>
              <a:rPr lang="en-US" dirty="0"/>
              <a:t>ML.NET is based upon a decade of internal goodness </a:t>
            </a:r>
          </a:p>
          <a:p>
            <a:endParaRPr lang="en-US" dirty="0"/>
          </a:p>
          <a:p>
            <a:r>
              <a:rPr lang="en-US" dirty="0"/>
              <a:t>ML.NET is open source and cross-platform</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6/18/2019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86505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2F2F2">
                  <a:lumMod val="25000"/>
                </a:srgbClr>
              </a:solidFill>
              <a:effectLst/>
              <a:uLnTx/>
              <a:uFillTx/>
              <a:latin typeface="Segoe UI"/>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9507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https://docs.microsoft.com/en-us/aspnet/core/blazor/hosting-models?view=aspnetcore-3.0</a:t>
            </a: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8364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5min</a:t>
            </a:r>
          </a:p>
        </p:txBody>
      </p:sp>
      <p:sp>
        <p:nvSpPr>
          <p:cNvPr id="4" name="Slide Number Placeholder 3"/>
          <p:cNvSpPr>
            <a:spLocks noGrp="1"/>
          </p:cNvSpPr>
          <p:nvPr>
            <p:ph type="sldNum" sz="quarter" idx="10"/>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2651973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customers have been embracing the productivity in our platform, languages and tools for 15+ years. We’re now gaining existing customers as well as new ones on our cloud-native, cross-platform, and device-native approaches with these new architectures. Here are just a few. There are many more (and their stories) on our website.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8925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https://devblogs.microsoft.com/dotnet/net-core-is-the-future-of-net/</a:t>
            </a:r>
            <a:endParaRPr lang="en-US" dirty="0"/>
          </a:p>
          <a:p>
            <a:r>
              <a:rPr lang="en-US" dirty="0">
                <a:hlinkClick r:id="rId4"/>
              </a:rPr>
              <a:t>https://www.telerik.com/blogs/razor-pages-the-natural-successor-to-web-forms</a:t>
            </a:r>
            <a:endParaRPr lang="en-US" dirty="0"/>
          </a:p>
          <a:p>
            <a:r>
              <a:rPr lang="en-US" dirty="0">
                <a:hlinkClick r:id="rId5"/>
              </a:rPr>
              <a:t>https://github.com/CoreWCF/CoreWCF</a:t>
            </a:r>
            <a:endParaRPr lang="en-US" dirty="0"/>
          </a:p>
          <a:p>
            <a:r>
              <a:rPr lang="en-US" dirty="0">
                <a:hlinkClick r:id="rId6"/>
              </a:rPr>
              <a:t>https://github.com/UiPath/corewf</a:t>
            </a:r>
            <a:endParaRPr lang="en-US" dirty="0"/>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33</a:t>
            </a:fld>
            <a:endParaRPr lang="en-US"/>
          </a:p>
        </p:txBody>
      </p:sp>
    </p:spTree>
    <p:extLst>
      <p:ext uri="{BB962C8B-B14F-4D97-AF65-F5344CB8AC3E}">
        <p14:creationId xmlns:p14="http://schemas.microsoft.com/office/powerpoint/2010/main" val="17645130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.NET 5 is .NET Core </a:t>
            </a:r>
            <a:r>
              <a:rPr lang="en-US" dirty="0" err="1"/>
              <a:t>vNext</a:t>
            </a:r>
            <a:endParaRPr lang="en-US" dirty="0"/>
          </a:p>
          <a:p>
            <a:r>
              <a:rPr lang="en-US" dirty="0">
                <a:hlinkClick r:id="rId3"/>
              </a:rPr>
              <a:t>https://devblogs.microsoft.com/dotnet/introducing-net-5/</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8209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3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51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seeing incredible growth in .NET</a:t>
            </a:r>
            <a:r>
              <a:rPr lang="en-US"/>
              <a:t>. </a:t>
            </a: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798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The .NET Foundation is our center of gravity for open development and collaboration around the .NET ecosystem. The .NET</a:t>
            </a:r>
            <a:r>
              <a:rPr lang="en-US" b="0" baseline="0" dirty="0"/>
              <a:t> </a:t>
            </a:r>
            <a:r>
              <a:rPr lang="en-US" baseline="0" dirty="0"/>
              <a:t>Foundation has over 50 projects and hundreds of repos under its stewardship. Open Source Software foundations provide protection, support, services and best practices for helping each project be successful and to grow the ecosystem of people and software. </a:t>
            </a:r>
            <a:endParaRPr lang="en-US" dirty="0"/>
          </a:p>
          <a:p>
            <a:endParaRPr lang="en-US" dirty="0"/>
          </a:p>
          <a:p>
            <a:endParaRPr lang="en-US" dirty="0"/>
          </a:p>
          <a:p>
            <a:endParaRPr lang="en-US" dirty="0"/>
          </a:p>
        </p:txBody>
      </p:sp>
      <p:sp>
        <p:nvSpPr>
          <p:cNvPr id="7" name="Slide Number Placeholder 6"/>
          <p:cNvSpPr>
            <a:spLocks noGrp="1"/>
          </p:cNvSpPr>
          <p:nvPr>
            <p:ph type="sldNum" sz="quarter" idx="13"/>
          </p:nvPr>
        </p:nvSpPr>
        <p:spPr/>
        <p:txBody>
          <a:bodyPr/>
          <a:lstStyle/>
          <a:p>
            <a:pPr defTabSz="1004619">
              <a:defRPr/>
            </a:pPr>
            <a:fld id="{B4008EB6-D09E-4580-8CD6-DDB14511944F}" type="slidenum">
              <a:rPr lang="en-US">
                <a:solidFill>
                  <a:prstClr val="black"/>
                </a:solidFill>
                <a:latin typeface="Calibri" panose="020F0502020204030204"/>
              </a:rPr>
              <a:pPr defTabSz="1004619">
                <a:defRPr/>
              </a:pPr>
              <a:t>5</a:t>
            </a:fld>
            <a:endParaRPr lang="en-US">
              <a:solidFill>
                <a:prstClr val="black"/>
              </a:solidFill>
              <a:latin typeface="Calibri" panose="020F0502020204030204"/>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r>
              <a:rPr lang="en-US"/>
              <a:t>https://github.com/dotnet-presentations/home</a:t>
            </a:r>
          </a:p>
          <a:p>
            <a:endParaRPr lang="en-US"/>
          </a:p>
        </p:txBody>
      </p:sp>
    </p:spTree>
    <p:extLst>
      <p:ext uri="{BB962C8B-B14F-4D97-AF65-F5344CB8AC3E}">
        <p14:creationId xmlns:p14="http://schemas.microsoft.com/office/powerpoint/2010/main" val="34067283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ecosystem starts with you! Get involved by joining (or running!) a meetup. Contribute to projects, or just read the news. Visit www.dotnetfoundation.org</a:t>
            </a:r>
          </a:p>
          <a:p>
            <a:endParaRPr lang="en-US" dirty="0"/>
          </a:p>
          <a:p>
            <a:r>
              <a:rPr lang="en-US" dirty="0"/>
              <a:t>Join the foundation as a member and vote for the board.</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923160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&lt;talk to the journey, key milestones below&gt;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2001 Common Language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Dec 2001-Feb 2002.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 new platform is born. </a:t>
            </a:r>
            <a:r>
              <a:rPr lang="en-US" b="0" dirty="0"/>
              <a:t>Along with HP,</a:t>
            </a:r>
            <a:r>
              <a:rPr lang="en-US" b="0" baseline="0" dirty="0"/>
              <a:t> Intel and others, the ECMA-335 standard was created that defined a common language infrastructure to support multiple programming languages. C# and Visual Basic.NET were released and F# came later in 2007, but there are over 20 other .NET languages today. Visual Studio .NET was released and included C#, VB, C++ development all in one box. This was the first IDE that was truly integrated across multiple languages.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project begins. </a:t>
            </a:r>
            <a:r>
              <a:rPr lang="en-US" dirty="0"/>
              <a:t>The CLI</a:t>
            </a:r>
            <a:r>
              <a:rPr lang="en-US" baseline="0" dirty="0"/>
              <a:t> spec gave others the ability to create their own .NET implementations. Even though Microsoft built the first .NET Framework for Windows-only, the spec was intentionally portable across OSes and chipsets. The Mono project began, spearheaded by Miguel de Icaza, with the goal to implement Microsoft's new .NET development platform on Linux and Unix-like platforms. Later, Miguel started Xamarin which focused on cross-platform, native, mobile development with C#, built upon Mono. This allows developers to use C# and .NET to build apps for iOS and Android. Unity games development also emerged from Mono.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2008.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ASP.NET MVC web development stack is released to </a:t>
            </a:r>
            <a:r>
              <a:rPr lang="en-US" b="1" baseline="0" dirty="0" err="1"/>
              <a:t>CodePlex</a:t>
            </a:r>
            <a:r>
              <a:rPr lang="en-US" b="1" baseline="0" dirty="0"/>
              <a:t> as open source. </a:t>
            </a:r>
            <a:r>
              <a:rPr lang="en-US" b="0" baseline="0" dirty="0"/>
              <a:t>This was the first application development framework from Microsoft to be released as open source. The underlying runtime and compilers were still closed however.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Hell</a:t>
            </a:r>
            <a:r>
              <a:rPr lang="en-US" b="1" baseline="0" dirty="0"/>
              <a:t> freezes over &amp; pigs fly. </a:t>
            </a:r>
            <a:r>
              <a:rPr lang="en-US" dirty="0"/>
              <a:t>Early 2014 at Microsoft’s BUILD</a:t>
            </a:r>
            <a:r>
              <a:rPr lang="en-US" baseline="0" dirty="0"/>
              <a:t> conference</a:t>
            </a:r>
            <a:r>
              <a:rPr lang="en-US" dirty="0"/>
              <a:t>, Anders Hejlsberg, the father of C#,</a:t>
            </a:r>
            <a:r>
              <a:rPr lang="en-US" baseline="0" dirty="0"/>
              <a:t> releases </a:t>
            </a:r>
            <a:r>
              <a:rPr lang="en-US" dirty="0"/>
              <a:t>the .NET Compiler</a:t>
            </a:r>
            <a:r>
              <a:rPr lang="en-US" baseline="0" dirty="0"/>
              <a:t> Platform “Roslyn” as open source on stage. Later in November, .NET Core project begins in the open. The technology world is shocked, and the .NET community is excited. .NET Core is a new cloud-native implementation of .NET that is geared for cross-platform, hyper-scale services as well as small IoT devices. It’s meant to bring .NET into the next 15 years of computing. And the community has been extremely supportive….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2016.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Mono comes home. </a:t>
            </a:r>
            <a:r>
              <a:rPr lang="en-US" dirty="0"/>
              <a:t>In</a:t>
            </a:r>
            <a:r>
              <a:rPr lang="en-US" baseline="0" dirty="0"/>
              <a:t> early 2016, Microsoft finally acquires Xamarin and brings Miguel de Icaza into Developer Division. Mono joins the .NET foundation and is officially supported and contributed to by Microsoft. The Microsoft community officially meets the Mono community.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2017.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2.0 Released. </a:t>
            </a:r>
            <a:r>
              <a:rPr lang="en-US" b="0" baseline="0" dirty="0"/>
              <a:t>Our cross platform and open source implementation of .NET finally releases to the world with unified tooling support across multiple operating systems and editors.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2018.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err="1"/>
              <a:t>Winforms</a:t>
            </a:r>
            <a:r>
              <a:rPr lang="en-US" b="1" baseline="0" dirty="0"/>
              <a:t> and WPF go open source. </a:t>
            </a:r>
            <a:r>
              <a:rPr lang="en-US" b="0" baseline="0" dirty="0"/>
              <a:t>At Microsoft Connect 2018 we announced the open sourcing of Windows Forms and WPF desktop frameworks. We’ve seen incredible contributions and activity since. The community now has the power to guide the direction of these frameworks.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2019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.NET Core 3.0 released. </a:t>
            </a:r>
            <a:r>
              <a:rPr lang="en-US" b="0" baseline="0" dirty="0"/>
              <a:t>.NET Core 3.0 brings Windows desktop workloads to the .NET Core runtime which will allow self contained EXEs, side-by-side installs, and faster performance. </a:t>
            </a:r>
            <a:endParaRPr lang="en-US"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6/18/2019 4:36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0875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5223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65404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dirty="0"/>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6/18/2019</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5480146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4322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75856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408353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6982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2" r:id="rId6"/>
    <p:sldLayoutId id="2147483723" r:id="rId7"/>
    <p:sldLayoutId id="2147483725" r:id="rId8"/>
    <p:sldLayoutId id="2147483711" r:id="rId9"/>
    <p:sldLayoutId id="2147483714" r:id="rId10"/>
    <p:sldLayoutId id="2147483752" r:id="rId11"/>
    <p:sldLayoutId id="2147483753" r:id="rId12"/>
    <p:sldLayoutId id="2147483728" r:id="rId13"/>
    <p:sldLayoutId id="2147483726" r:id="rId14"/>
    <p:sldLayoutId id="2147483754" r:id="rId15"/>
    <p:sldLayoutId id="2147483755" r:id="rId16"/>
    <p:sldLayoutId id="2147483757" r:id="rId17"/>
    <p:sldLayoutId id="2147483758" r:id="rId18"/>
    <p:sldLayoutId id="2147483760" r:id="rId19"/>
    <p:sldLayoutId id="2147483761" r:id="rId20"/>
    <p:sldLayoutId id="2147483763" r:id="rId21"/>
    <p:sldLayoutId id="2147483764"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dotnet/standard/blob/master/docs/versions.md"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hyperlink" Target="https://raw.githubusercontent.com/cncf/velocity/master/charts/top30_20170801_20180801.png" TargetMode="External"/><Relationship Id="rId4" Type="http://schemas.openxmlformats.org/officeDocument/2006/relationships/hyperlink" Target="https://www.cncf.io/blog/2017/06/05/30-highest-velocity-open-source-project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www.dot.net/customers"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s://www.techempower.com/benchmarks/#section=data-r16&amp;hw=ph&amp;test=plaintex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otnet/machinelearn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customers.microsoft.com/en-us/story/a-top-game-studio-of-netease-transforms-development-and-accelerates-time-to-market-with-net-core" TargetMode="External"/><Relationship Id="rId13" Type="http://schemas.openxmlformats.org/officeDocument/2006/relationships/image" Target="../media/image23.png"/><Relationship Id="rId18" Type="http://schemas.openxmlformats.org/officeDocument/2006/relationships/hyperlink" Target="http://www.microsoft.com/net/customers" TargetMode="External"/><Relationship Id="rId3" Type="http://schemas.openxmlformats.org/officeDocument/2006/relationships/hyperlink" Target="http://customers.microsoft.com/en-us/story/raygun" TargetMode="External"/><Relationship Id="rId7" Type="http://schemas.openxmlformats.org/officeDocument/2006/relationships/hyperlink" Target="http://customers.microsoft.com/en-us/story/age-of-ascent-an-ultra-mmo-game-powered-by-azure" TargetMode="External"/><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3.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hyperlink" Target="https://customers.microsoft.com/en-us/story/tencent-telecommunications-dotnetcore" TargetMode="External"/><Relationship Id="rId11" Type="http://schemas.openxmlformats.org/officeDocument/2006/relationships/hyperlink" Target="https://customers.microsoft.com/en-US/story/godaddy-professional-services-net-core" TargetMode="External"/><Relationship Id="rId5" Type="http://schemas.openxmlformats.org/officeDocument/2006/relationships/hyperlink" Target="http://customers.microsoft.com/en-us/story/jetcustomerstory" TargetMode="External"/><Relationship Id="rId15" Type="http://schemas.openxmlformats.org/officeDocument/2006/relationships/image" Target="../media/image25.png"/><Relationship Id="rId10" Type="http://schemas.openxmlformats.org/officeDocument/2006/relationships/image" Target="../media/image21.png"/><Relationship Id="rId4" Type="http://schemas.openxmlformats.org/officeDocument/2006/relationships/hyperlink" Target="https://customers.microsoft.com/en-us/story/quantum-technologies-discrete-manufacturing-azure" TargetMode="External"/><Relationship Id="rId9" Type="http://schemas.openxmlformats.org/officeDocument/2006/relationships/hyperlink" Target="https://customers.microsoft.com/en-us/story/ups" TargetMode="External"/><Relationship Id="rId1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dotnet/machinelearning-samples"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dotnet/core/blob/master/roadmap.md"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hyperlink" Target="http://www.dot.net/" TargetMode="External"/><Relationship Id="rId2" Type="http://schemas.openxmlformats.org/officeDocument/2006/relationships/notesSlide" Target="../notesSlides/notesSlide33.xml"/><Relationship Id="rId16" Type="http://schemas.openxmlformats.org/officeDocument/2006/relationships/image" Target="../media/image19.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emf"/></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hyperlink" Target="http://www.dotnetfoundation.org/" TargetMode="External"/><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Today and Tomorrow</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endParaRPr lang="en-US" dirty="0">
              <a:latin typeface="+mn-lt"/>
            </a:endParaRPr>
          </a:p>
          <a:p>
            <a:r>
              <a:rPr lang="en-US" dirty="0">
                <a:latin typeface="+mn-lt"/>
              </a:rPr>
              <a:t>Michael Reynolds</a:t>
            </a:r>
            <a:br>
              <a:rPr lang="en-US" dirty="0">
                <a:latin typeface="+mn-lt"/>
              </a:rPr>
            </a:br>
            <a:r>
              <a:rPr lang="en-US" sz="2400" b="1" dirty="0">
                <a:latin typeface="+mn-lt"/>
              </a:rPr>
              <a:t>mreynolds1@gmail.com</a:t>
            </a:r>
            <a:endParaRPr lang="en-US" b="1" dirty="0">
              <a:latin typeface="+mn-lt"/>
            </a:endParaRP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Important acronyms</a:t>
            </a:r>
          </a:p>
        </p:txBody>
      </p:sp>
      <p:sp>
        <p:nvSpPr>
          <p:cNvPr id="3" name="Text Placeholder 2">
            <a:extLst>
              <a:ext uri="{FF2B5EF4-FFF2-40B4-BE49-F238E27FC236}">
                <a16:creationId xmlns:a16="http://schemas.microsoft.com/office/drawing/2014/main" id="{32BF3DFB-00DA-41F2-8422-1F5B685FD83E}"/>
              </a:ext>
            </a:extLst>
          </p:cNvPr>
          <p:cNvSpPr>
            <a:spLocks noGrp="1"/>
          </p:cNvSpPr>
          <p:nvPr>
            <p:ph type="body" sz="quarter" idx="10"/>
          </p:nvPr>
        </p:nvSpPr>
        <p:spPr>
          <a:xfrm>
            <a:off x="269239" y="1189177"/>
            <a:ext cx="11653523" cy="8511176"/>
          </a:xfrm>
        </p:spPr>
        <p:txBody>
          <a:bodyPr>
            <a:normAutofit/>
          </a:bodyPr>
          <a:lstStyle/>
          <a:p>
            <a:r>
              <a:rPr lang="en-US" sz="2300" dirty="0"/>
              <a:t>CLR – Common Language Runtime. The VM that manages .NET program execution and provides memory management, type safety, exception management, etc.</a:t>
            </a:r>
          </a:p>
          <a:p>
            <a:r>
              <a:rPr lang="en-US" sz="2300" dirty="0"/>
              <a:t>CLI – Common Language Infrastructure. Open spec for multi-language support across different architectures</a:t>
            </a:r>
          </a:p>
          <a:p>
            <a:r>
              <a:rPr lang="en-US" sz="2300" dirty="0"/>
              <a:t>CTS – Common Type System. Standard for data types and operations shared by all compliant languages</a:t>
            </a:r>
          </a:p>
          <a:p>
            <a:r>
              <a:rPr lang="en-US" sz="2300" dirty="0"/>
              <a:t>IL – Intermediate Language. .NET programs compile via language-specific compilers (C#, VB, </a:t>
            </a:r>
            <a:r>
              <a:rPr lang="en-US" sz="2300" dirty="0" err="1"/>
              <a:t>etc</a:t>
            </a:r>
            <a:r>
              <a:rPr lang="en-US" sz="2300" dirty="0"/>
              <a:t>) down to IL</a:t>
            </a:r>
          </a:p>
          <a:p>
            <a:r>
              <a:rPr lang="en-US" sz="2300" dirty="0"/>
              <a:t>JIT – Just-in-time compilation. The CLR uses JIT to convert IL to machine-specific instructions</a:t>
            </a:r>
          </a:p>
          <a:p>
            <a:r>
              <a:rPr lang="en-US" sz="2300" dirty="0"/>
              <a:t>BCL – Base Class Library. Built-in data types of the CLI, standard functionality such as string manipulation, file access, etc. </a:t>
            </a:r>
          </a:p>
          <a:p>
            <a:r>
              <a:rPr lang="en-US" sz="2300" dirty="0"/>
              <a:t>FCL – Framework Class Library. Builds on the BCL to provide everything else, including ASP.NET, WPF, etc.</a:t>
            </a:r>
          </a:p>
        </p:txBody>
      </p:sp>
    </p:spTree>
    <p:extLst>
      <p:ext uri="{BB962C8B-B14F-4D97-AF65-F5344CB8AC3E}">
        <p14:creationId xmlns:p14="http://schemas.microsoft.com/office/powerpoint/2010/main" val="460943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830997"/>
          </a:xfrm>
          <a:prstGeom prst="rect">
            <a:avLst/>
          </a:prstGeom>
        </p:spPr>
        <p:txBody>
          <a:bodyPr wrap="square">
            <a:spAutoFit/>
          </a:bodyPr>
          <a:lstStyle/>
          <a:p>
            <a:pPr algn="ctr"/>
            <a:r>
              <a:rPr lang="en-US" sz="4800" b="1" dirty="0">
                <a:solidFill>
                  <a:schemeClr val="bg1"/>
                </a:solidFill>
              </a:rPr>
              <a:t>.NET Core</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1262916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8252003"/>
          </a:xfrm>
        </p:spPr>
        <p:txBody>
          <a:bodyPr/>
          <a:lstStyle/>
          <a:p>
            <a:r>
              <a:rPr lang="en-US" dirty="0"/>
              <a:t>A free, cross-platform, open source software framework for building many different types of applications.</a:t>
            </a:r>
          </a:p>
          <a:p>
            <a:r>
              <a:rPr lang="en-US" dirty="0"/>
              <a:t>Why?</a:t>
            </a:r>
          </a:p>
          <a:p>
            <a:pPr lvl="1"/>
            <a:r>
              <a:rPr lang="en-US" dirty="0"/>
              <a:t>Improved performance: Rebuilt from ground up to be fast and lean</a:t>
            </a:r>
          </a:p>
          <a:p>
            <a:pPr lvl="1"/>
            <a:r>
              <a:rPr lang="en-US" dirty="0"/>
              <a:t>More reach: Run on Windows, macOS, Linux</a:t>
            </a:r>
          </a:p>
          <a:p>
            <a:pPr lvl="1"/>
            <a:r>
              <a:rPr lang="en-US" dirty="0"/>
              <a:t>Flexible deployment: Can deploy framework with app, run multiple frameworks side-by-side, better container support</a:t>
            </a:r>
          </a:p>
          <a:p>
            <a:pPr lvl="1"/>
            <a:r>
              <a:rPr lang="en-US" dirty="0"/>
              <a:t>Open source: Leverage the development community</a:t>
            </a:r>
          </a:p>
          <a:p>
            <a:pPr lvl="1"/>
            <a:r>
              <a:rPr lang="en-US" dirty="0"/>
              <a:t>Faster release cadence: ability to run side-by-side allows for more frequent release of new features</a:t>
            </a:r>
          </a:p>
          <a:p>
            <a:pPr lvl="1"/>
            <a:endParaRPr lang="en-US" dirty="0"/>
          </a:p>
          <a:p>
            <a:pPr lvl="1"/>
            <a:endParaRPr lang="en-US" dirty="0"/>
          </a:p>
          <a:p>
            <a:pPr marL="0" indent="0">
              <a:buNone/>
            </a:pPr>
            <a:endParaRPr lang="en-US" dirty="0"/>
          </a:p>
          <a:p>
            <a:pPr lvl="1"/>
            <a:endParaRPr lang="en-US" dirty="0"/>
          </a:p>
          <a:p>
            <a:endParaRPr lang="en-US" sz="3600" dirty="0">
              <a:latin typeface="+mn-lt"/>
            </a:endParaRPr>
          </a:p>
          <a:p>
            <a:endParaRPr lang="en-US"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What is .NET Core?</a:t>
            </a:r>
          </a:p>
        </p:txBody>
      </p:sp>
    </p:spTree>
    <p:extLst>
      <p:ext uri="{BB962C8B-B14F-4D97-AF65-F5344CB8AC3E}">
        <p14:creationId xmlns:p14="http://schemas.microsoft.com/office/powerpoint/2010/main" val="9887966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More acronyms</a:t>
            </a:r>
          </a:p>
        </p:txBody>
      </p:sp>
      <p:sp>
        <p:nvSpPr>
          <p:cNvPr id="3" name="Text Placeholder 2">
            <a:extLst>
              <a:ext uri="{FF2B5EF4-FFF2-40B4-BE49-F238E27FC236}">
                <a16:creationId xmlns:a16="http://schemas.microsoft.com/office/drawing/2014/main" id="{32BF3DFB-00DA-41F2-8422-1F5B685FD83E}"/>
              </a:ext>
            </a:extLst>
          </p:cNvPr>
          <p:cNvSpPr>
            <a:spLocks noGrp="1"/>
          </p:cNvSpPr>
          <p:nvPr>
            <p:ph type="body" sz="quarter" idx="10"/>
          </p:nvPr>
        </p:nvSpPr>
        <p:spPr>
          <a:xfrm>
            <a:off x="269240" y="1189177"/>
            <a:ext cx="6196216" cy="8511176"/>
          </a:xfrm>
        </p:spPr>
        <p:txBody>
          <a:bodyPr>
            <a:normAutofit/>
          </a:bodyPr>
          <a:lstStyle/>
          <a:p>
            <a:r>
              <a:rPr lang="en-US" sz="2400" dirty="0" err="1"/>
              <a:t>CoreCLR</a:t>
            </a:r>
            <a:r>
              <a:rPr lang="en-US" sz="2400" dirty="0"/>
              <a:t> – Core CLR</a:t>
            </a:r>
          </a:p>
          <a:p>
            <a:r>
              <a:rPr lang="en-US" sz="2400" dirty="0" err="1"/>
              <a:t>CoreFX</a:t>
            </a:r>
            <a:r>
              <a:rPr lang="en-US" sz="2400" dirty="0"/>
              <a:t> – Modular FCL</a:t>
            </a:r>
          </a:p>
          <a:p>
            <a:r>
              <a:rPr lang="en-US" sz="2400" dirty="0"/>
              <a:t>.NET CLI - .NET Core Command Line Interface. Command-line toolchain for developing .NET Core applications</a:t>
            </a:r>
          </a:p>
          <a:p>
            <a:pPr lvl="1"/>
            <a:r>
              <a:rPr lang="en-US" sz="2000" dirty="0" err="1"/>
              <a:t>global.json</a:t>
            </a:r>
            <a:endParaRPr lang="en-US" sz="2000" dirty="0"/>
          </a:p>
          <a:p>
            <a:r>
              <a:rPr lang="en-US" sz="2400" dirty="0"/>
              <a:t>RID – Runtime Identifier. Identifies target platform for an application. Examples: win10-x64, </a:t>
            </a:r>
            <a:r>
              <a:rPr lang="en-US" sz="2400" dirty="0" err="1"/>
              <a:t>linux</a:t>
            </a:r>
            <a:r>
              <a:rPr lang="en-US" sz="2400" dirty="0"/>
              <a:t>-arm, etc.</a:t>
            </a:r>
          </a:p>
          <a:p>
            <a:r>
              <a:rPr lang="en-US" sz="2400" dirty="0" err="1"/>
              <a:t>MetaPackage</a:t>
            </a:r>
            <a:r>
              <a:rPr lang="en-US" sz="2400" dirty="0"/>
              <a:t> – Set of </a:t>
            </a:r>
            <a:r>
              <a:rPr lang="en-US" sz="2400" dirty="0" err="1"/>
              <a:t>nuget</a:t>
            </a:r>
            <a:r>
              <a:rPr lang="en-US" sz="2400" dirty="0"/>
              <a:t> packages that are meaningful together (.NET Standard, .NET Core App, ASP.NET Core) and can be installed on a machine and referenced by multiple applications</a:t>
            </a:r>
          </a:p>
          <a:p>
            <a:endParaRPr lang="en-US" sz="2400" dirty="0"/>
          </a:p>
        </p:txBody>
      </p:sp>
      <p:pic>
        <p:nvPicPr>
          <p:cNvPr id="9" name="Picture 8" descr="A screenshot of a cell phone&#10;&#10;Description automatically generated">
            <a:extLst>
              <a:ext uri="{FF2B5EF4-FFF2-40B4-BE49-F238E27FC236}">
                <a16:creationId xmlns:a16="http://schemas.microsoft.com/office/drawing/2014/main" id="{AF2B569B-1803-4C16-9E7A-6F9737367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676" y="179789"/>
            <a:ext cx="2869262" cy="319435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62CA05ED-E852-43F8-BDAC-092E936364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066" y="3374140"/>
            <a:ext cx="3174482" cy="3314424"/>
          </a:xfrm>
          <a:prstGeom prst="rect">
            <a:avLst/>
          </a:prstGeom>
        </p:spPr>
      </p:pic>
    </p:spTree>
    <p:extLst>
      <p:ext uri="{BB962C8B-B14F-4D97-AF65-F5344CB8AC3E}">
        <p14:creationId xmlns:p14="http://schemas.microsoft.com/office/powerpoint/2010/main" val="3112539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6949595"/>
          </a:xfrm>
        </p:spPr>
        <p:txBody>
          <a:bodyPr/>
          <a:lstStyle/>
          <a:p>
            <a:r>
              <a:rPr lang="en-US" sz="2800" dirty="0"/>
              <a:t>Formal specification of APIs intended to be available across all .NET implementations</a:t>
            </a:r>
          </a:p>
          <a:p>
            <a:r>
              <a:rPr lang="en-US" sz="2800" dirty="0"/>
              <a:t>Enables developers to produce portable libraries that are usable across .NET implementations, using this same set of APIs.</a:t>
            </a:r>
          </a:p>
          <a:p>
            <a:r>
              <a:rPr lang="en-US" sz="2800" dirty="0"/>
              <a:t>The higher the version, the more APIs are available to you.</a:t>
            </a:r>
          </a:p>
          <a:p>
            <a:r>
              <a:rPr lang="en-US" sz="2800" dirty="0"/>
              <a:t>The lower the version, the more platforms implement it.</a:t>
            </a:r>
          </a:p>
          <a:p>
            <a:r>
              <a:rPr lang="en-US" sz="2800" dirty="0"/>
              <a:t>Target the lowest version possible for maximum compatibility. Target the highest for the most functionality.</a:t>
            </a:r>
          </a:p>
          <a:p>
            <a:r>
              <a:rPr lang="en-US" sz="2800" dirty="0" err="1"/>
              <a:t>PlatformNotSupportedException</a:t>
            </a:r>
            <a:r>
              <a:rPr lang="en-US" sz="2800" dirty="0"/>
              <a:t> for unsupported APIs</a:t>
            </a:r>
          </a:p>
          <a:p>
            <a:r>
              <a:rPr lang="en-US" sz="2800" dirty="0">
                <a:hlinkClick r:id="rId3"/>
              </a:rPr>
              <a:t>https://github.com/dotnet/standard/blob/master/docs/versions.md</a:t>
            </a:r>
            <a:endParaRPr lang="en-US" sz="2800" dirty="0"/>
          </a:p>
          <a:p>
            <a:endParaRPr lang="en-US" sz="2800" dirty="0"/>
          </a:p>
          <a:p>
            <a:endParaRPr lang="en-US" sz="2800" dirty="0"/>
          </a:p>
          <a:p>
            <a:pPr lvl="1"/>
            <a:endParaRPr lang="en-US" sz="2800" dirty="0"/>
          </a:p>
          <a:p>
            <a:endParaRPr lang="en-US" sz="2800" dirty="0">
              <a:latin typeface="+mn-lt"/>
            </a:endParaRPr>
          </a:p>
          <a:p>
            <a:endParaRPr lang="en-US" sz="2800"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What is .NET Standard?</a:t>
            </a:r>
          </a:p>
        </p:txBody>
      </p:sp>
    </p:spTree>
    <p:extLst>
      <p:ext uri="{BB962C8B-B14F-4D97-AF65-F5344CB8AC3E}">
        <p14:creationId xmlns:p14="http://schemas.microsoft.com/office/powerpoint/2010/main" val="2177889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5971186"/>
          </a:xfrm>
        </p:spPr>
        <p:txBody>
          <a:bodyPr/>
          <a:lstStyle/>
          <a:p>
            <a:r>
              <a:rPr lang="en-US" dirty="0"/>
              <a:t>Use .NET Framework</a:t>
            </a:r>
          </a:p>
          <a:p>
            <a:pPr lvl="1"/>
            <a:r>
              <a:rPr lang="en-US" dirty="0"/>
              <a:t>When you must work within a large .NET Framework code base that is not ready or not suitable to migrate</a:t>
            </a:r>
          </a:p>
          <a:p>
            <a:pPr lvl="1"/>
            <a:r>
              <a:rPr lang="en-US" dirty="0"/>
              <a:t>You depend on libraries that are not available on .NET Core</a:t>
            </a:r>
            <a:br>
              <a:rPr lang="en-US" dirty="0"/>
            </a:br>
            <a:endParaRPr lang="en-US" dirty="0"/>
          </a:p>
          <a:p>
            <a:r>
              <a:rPr lang="en-US" dirty="0"/>
              <a:t>Use .NET Core</a:t>
            </a:r>
          </a:p>
          <a:p>
            <a:pPr lvl="1"/>
            <a:r>
              <a:rPr lang="en-US" dirty="0"/>
              <a:t>For everything else</a:t>
            </a:r>
          </a:p>
          <a:p>
            <a:pPr lvl="1"/>
            <a:endParaRPr lang="en-US" dirty="0"/>
          </a:p>
          <a:p>
            <a:endParaRPr lang="en-US" dirty="0"/>
          </a:p>
          <a:p>
            <a:pPr lvl="1"/>
            <a:endParaRPr lang="en-US" dirty="0"/>
          </a:p>
          <a:p>
            <a:endParaRPr lang="en-US" sz="3600" dirty="0">
              <a:latin typeface="+mn-lt"/>
            </a:endParaRPr>
          </a:p>
          <a:p>
            <a:endParaRPr lang="en-US"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When to use?</a:t>
            </a:r>
          </a:p>
        </p:txBody>
      </p:sp>
    </p:spTree>
    <p:extLst>
      <p:ext uri="{BB962C8B-B14F-4D97-AF65-F5344CB8AC3E}">
        <p14:creationId xmlns:p14="http://schemas.microsoft.com/office/powerpoint/2010/main" val="91933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A819B7B-C5DE-4DE1-949E-2294B8E86924}"/>
              </a:ext>
            </a:extLst>
          </p:cNvPr>
          <p:cNvPicPr>
            <a:picLocks noChangeAspect="1"/>
          </p:cNvPicPr>
          <p:nvPr/>
        </p:nvPicPr>
        <p:blipFill rotWithShape="1">
          <a:blip r:embed="rId3">
            <a:alphaModFix/>
          </a:blip>
          <a:srcRect l="29659" r="48398" b="18739"/>
          <a:stretch/>
        </p:blipFill>
        <p:spPr>
          <a:xfrm>
            <a:off x="5316583" y="0"/>
            <a:ext cx="6878084" cy="6858000"/>
          </a:xfrm>
          <a:prstGeom prst="rect">
            <a:avLst/>
          </a:prstGeom>
        </p:spPr>
      </p:pic>
      <p:sp>
        <p:nvSpPr>
          <p:cNvPr id="40" name="TextBox 39">
            <a:extLst>
              <a:ext uri="{FF2B5EF4-FFF2-40B4-BE49-F238E27FC236}">
                <a16:creationId xmlns:a16="http://schemas.microsoft.com/office/drawing/2014/main" id="{DCFCCB5D-670B-9246-B4FD-B3E0A4750D7B}"/>
              </a:ext>
            </a:extLst>
          </p:cNvPr>
          <p:cNvSpPr txBox="1"/>
          <p:nvPr/>
        </p:nvSpPr>
        <p:spPr>
          <a:xfrm>
            <a:off x="564382" y="2930402"/>
            <a:ext cx="3673891" cy="997196"/>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3600" b="0" i="0" u="none" strike="noStrike" kern="1200" cap="none" spc="-50" normalizeH="0" baseline="0" noProof="0">
                <a:ln>
                  <a:noFill/>
                </a:ln>
                <a:effectLst/>
                <a:uLnTx/>
                <a:uFillTx/>
                <a:latin typeface="Segoe UI Semibold"/>
                <a:ea typeface="+mn-ea"/>
                <a:cs typeface="+mn-cs"/>
              </a:rPr>
              <a:t>.NET open source </a:t>
            </a:r>
            <a:br>
              <a:rPr kumimoji="0" lang="en-US" sz="3600" b="0" i="0" u="none" strike="noStrike" kern="1200" cap="none" spc="-50" normalizeH="0" baseline="0" noProof="0">
                <a:ln>
                  <a:noFill/>
                </a:ln>
                <a:effectLst/>
                <a:uLnTx/>
                <a:uFillTx/>
                <a:latin typeface="Segoe UI Semibold"/>
                <a:ea typeface="+mn-ea"/>
                <a:cs typeface="+mn-cs"/>
              </a:rPr>
            </a:br>
            <a:r>
              <a:rPr kumimoji="0" lang="en-US" sz="3600" b="0" i="0" u="none" strike="noStrike" kern="1200" cap="none" spc="-50" normalizeH="0" baseline="0" noProof="0">
                <a:ln>
                  <a:noFill/>
                </a:ln>
                <a:effectLst/>
                <a:uLnTx/>
                <a:uFillTx/>
                <a:latin typeface="Segoe UI Semibold"/>
                <a:ea typeface="+mn-ea"/>
                <a:cs typeface="+mn-cs"/>
              </a:rPr>
              <a:t>momentum</a:t>
            </a:r>
          </a:p>
        </p:txBody>
      </p:sp>
      <p:sp>
        <p:nvSpPr>
          <p:cNvPr id="12" name="Rectangle 11">
            <a:extLst>
              <a:ext uri="{FF2B5EF4-FFF2-40B4-BE49-F238E27FC236}">
                <a16:creationId xmlns:a16="http://schemas.microsoft.com/office/drawing/2014/main" id="{8916B301-6D52-0D4F-98AB-55B4D158A297}"/>
              </a:ext>
            </a:extLst>
          </p:cNvPr>
          <p:cNvSpPr/>
          <p:nvPr/>
        </p:nvSpPr>
        <p:spPr bwMode="auto">
          <a:xfrm>
            <a:off x="6203310" y="3984407"/>
            <a:ext cx="51247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Segoe UI" pitchFamily="34" charset="0"/>
                <a:cs typeface="Segoe UI" pitchFamily="34" charset="0"/>
              </a:rPr>
              <a:t>61,000+</a:t>
            </a:r>
            <a:br>
              <a:rPr kumimoji="0" lang="en-US" sz="4000" b="0" i="0" u="none" strike="noStrike" kern="1200" cap="none" spc="0" normalizeH="0" baseline="0" noProof="0">
                <a:ln w="3175">
                  <a:noFill/>
                </a:ln>
                <a:gradFill>
                  <a:gsLst>
                    <a:gs pos="0">
                      <a:srgbClr val="FFFFFF"/>
                    </a:gs>
                    <a:gs pos="100000">
                      <a:srgbClr val="FFFFFF"/>
                    </a:gs>
                  </a:gsLst>
                  <a:lin ang="5400000" scaled="0"/>
                </a:gradFill>
                <a:effectLst/>
                <a:uLnTx/>
                <a:uFillTx/>
                <a:latin typeface="Segoe UI Semibold"/>
                <a:ea typeface="+mn-ea"/>
                <a:cs typeface="Segoe UI" pitchFamily="34" charset="0"/>
              </a:rPr>
            </a:br>
            <a:r>
              <a:rPr lang="en-US" sz="2000">
                <a:gradFill>
                  <a:gsLst>
                    <a:gs pos="0">
                      <a:srgbClr val="FFFFFF"/>
                    </a:gs>
                    <a:gs pos="100000">
                      <a:srgbClr val="FFFFFF"/>
                    </a:gs>
                  </a:gsLst>
                  <a:lin ang="5400000" scaled="0"/>
                </a:gradFill>
                <a:effectLst>
                  <a:outerShdw blurRad="342900" dir="2700000" algn="tl" rotWithShape="0">
                    <a:prstClr val="black"/>
                  </a:outerShdw>
                </a:effectLst>
                <a:latin typeface="Segoe UI Semibold"/>
                <a:cs typeface="Segoe UI" pitchFamily="34" charset="0"/>
              </a:rPr>
              <a:t>a</a:t>
            </a:r>
            <a:r>
              <a:rPr kumimoji="0" lang="en-US" sz="2000" b="0" i="0" u="none" strike="noStrike" kern="1200" cap="none" spc="0" normalizeH="0" baseline="0" noProof="0" err="1">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ccepted</a:t>
            </a:r>
            <a:r>
              <a:rPr kumimoji="0" lang="en-US" sz="2000" b="0" i="0" u="none" strike="noStrike" kern="1200" cap="none" spc="0" normalizeH="0" baseline="0" noProof="0">
                <a:ln>
                  <a:noFill/>
                </a:ln>
                <a:gradFill>
                  <a:gsLst>
                    <a:gs pos="0">
                      <a:srgbClr val="FFFFFF"/>
                    </a:gs>
                    <a:gs pos="100000">
                      <a:srgbClr val="FFFFFF"/>
                    </a:gs>
                  </a:gsLst>
                  <a:lin ang="5400000" scaled="0"/>
                </a:gradFill>
                <a:effectLst>
                  <a:outerShdw blurRad="342900" dir="2700000" algn="tl" rotWithShape="0">
                    <a:prstClr val="black"/>
                  </a:outerShdw>
                </a:effectLst>
                <a:uLnTx/>
                <a:uFillTx/>
                <a:latin typeface="Segoe UI Semibold"/>
                <a:ea typeface="+mn-ea"/>
                <a:cs typeface="Segoe UI" pitchFamily="34" charset="0"/>
              </a:rPr>
              <a:t> PRs from community</a:t>
            </a:r>
          </a:p>
        </p:txBody>
      </p:sp>
      <p:sp>
        <p:nvSpPr>
          <p:cNvPr id="13" name="Rectangle 12">
            <a:extLst>
              <a:ext uri="{FF2B5EF4-FFF2-40B4-BE49-F238E27FC236}">
                <a16:creationId xmlns:a16="http://schemas.microsoft.com/office/drawing/2014/main" id="{EA3CF690-DA7D-4742-B21E-52736CB4803A}"/>
              </a:ext>
            </a:extLst>
          </p:cNvPr>
          <p:cNvSpPr/>
          <p:nvPr/>
        </p:nvSpPr>
        <p:spPr bwMode="auto">
          <a:xfrm>
            <a:off x="6660510" y="2266690"/>
            <a:ext cx="4210315" cy="6069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87%</a:t>
            </a:r>
            <a:br>
              <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contributors outside Microsoft</a:t>
            </a:r>
          </a:p>
        </p:txBody>
      </p:sp>
      <p:pic>
        <p:nvPicPr>
          <p:cNvPr id="3" name="Picture 2">
            <a:extLst>
              <a:ext uri="{FF2B5EF4-FFF2-40B4-BE49-F238E27FC236}">
                <a16:creationId xmlns:a16="http://schemas.microsoft.com/office/drawing/2014/main" id="{49C345B0-3275-471D-8067-55D82FE05551}"/>
              </a:ext>
            </a:extLst>
          </p:cNvPr>
          <p:cNvPicPr>
            <a:picLocks noChangeAspect="1"/>
          </p:cNvPicPr>
          <p:nvPr/>
        </p:nvPicPr>
        <p:blipFill>
          <a:blip r:embed="rId4"/>
          <a:stretch>
            <a:fillRect/>
          </a:stretch>
        </p:blipFill>
        <p:spPr>
          <a:xfrm>
            <a:off x="4347470" y="2432020"/>
            <a:ext cx="1974671" cy="1855839"/>
          </a:xfrm>
          <a:prstGeom prst="rect">
            <a:avLst/>
          </a:prstGeom>
        </p:spPr>
      </p:pic>
    </p:spTree>
    <p:extLst>
      <p:ext uri="{BB962C8B-B14F-4D97-AF65-F5344CB8AC3E}">
        <p14:creationId xmlns:p14="http://schemas.microsoft.com/office/powerpoint/2010/main" val="142189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4.79167E-6 0 L 4.79167E-6 0.03843 " pathEditMode="relative" rAng="0" ptsTypes="AA">
                                      <p:cBhvr>
                                        <p:cTn id="9" dur="500" spd="-100000" fill="hold"/>
                                        <p:tgtEl>
                                          <p:spTgt spid="40"/>
                                        </p:tgtEl>
                                        <p:attrNameLst>
                                          <p:attrName>ppt_x</p:attrName>
                                          <p:attrName>ppt_y</p:attrName>
                                        </p:attrNameLst>
                                      </p:cBhvr>
                                      <p:rCtr x="0" y="1921"/>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36737B9-E457-466D-9175-AF26C2771C79}"/>
              </a:ext>
            </a:extLst>
          </p:cNvPr>
          <p:cNvGrpSpPr/>
          <p:nvPr/>
        </p:nvGrpSpPr>
        <p:grpSpPr>
          <a:xfrm>
            <a:off x="0" y="699143"/>
            <a:ext cx="12192000" cy="5793734"/>
            <a:chOff x="0" y="788538"/>
            <a:chExt cx="12192000" cy="5463723"/>
          </a:xfrm>
        </p:grpSpPr>
        <p:pic>
          <p:nvPicPr>
            <p:cNvPr id="9" name="Picture 8" descr="A close up of a map&#10;&#10;Description generated with high confidence">
              <a:extLst>
                <a:ext uri="{FF2B5EF4-FFF2-40B4-BE49-F238E27FC236}">
                  <a16:creationId xmlns:a16="http://schemas.microsoft.com/office/drawing/2014/main" id="{42F76381-65E2-4E56-B2F4-1DD8A1A479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0437"/>
              <a:ext cx="12192000" cy="5431824"/>
            </a:xfrm>
            <a:prstGeom prst="rect">
              <a:avLst/>
            </a:prstGeom>
          </p:spPr>
        </p:pic>
        <p:sp>
          <p:nvSpPr>
            <p:cNvPr id="11" name="Rectangle 10">
              <a:extLst>
                <a:ext uri="{FF2B5EF4-FFF2-40B4-BE49-F238E27FC236}">
                  <a16:creationId xmlns:a16="http://schemas.microsoft.com/office/drawing/2014/main" id="{9223A667-58A1-42CD-9C5C-177E516F13DA}"/>
                </a:ext>
              </a:extLst>
            </p:cNvPr>
            <p:cNvSpPr/>
            <p:nvPr/>
          </p:nvSpPr>
          <p:spPr bwMode="auto">
            <a:xfrm>
              <a:off x="0" y="788538"/>
              <a:ext cx="2679405" cy="1771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p:cNvSpPr>
            <a:spLocks noGrp="1"/>
          </p:cNvSpPr>
          <p:nvPr>
            <p:ph type="title" idx="4294967295"/>
          </p:nvPr>
        </p:nvSpPr>
        <p:spPr>
          <a:xfrm>
            <a:off x="442277" y="125094"/>
            <a:ext cx="11307446" cy="85827"/>
          </a:xfrm>
        </p:spPr>
        <p:txBody>
          <a:bodyPr>
            <a:normAutofit fontScale="90000"/>
          </a:bodyPr>
          <a:lstStyle/>
          <a:p>
            <a:r>
              <a:rPr lang="en-US" dirty="0">
                <a:latin typeface="Segoe UI Semibold" panose="020B0702040204020203" pitchFamily="34" charset="0"/>
                <a:cs typeface="Segoe UI Semibold" panose="020B0702040204020203" pitchFamily="34" charset="0"/>
              </a:rPr>
              <a:t>Top 30 Highest Velocity OSS Projects on GitHub</a:t>
            </a:r>
          </a:p>
        </p:txBody>
      </p:sp>
      <p:sp>
        <p:nvSpPr>
          <p:cNvPr id="5" name="Rectangle 4"/>
          <p:cNvSpPr/>
          <p:nvPr/>
        </p:nvSpPr>
        <p:spPr>
          <a:xfrm>
            <a:off x="158002" y="6396416"/>
            <a:ext cx="6699997"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hlinkClick r:id="rId4"/>
              </a:rPr>
              <a:t>https://www.cncf.io/blog/2017/06/05/30-highest-velocity-open-source-projects/</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a:p>
            <a:pPr lvl="0">
              <a:defRPr/>
            </a:pPr>
            <a:r>
              <a:rPr lang="en-US" sz="1200">
                <a:solidFill>
                  <a:srgbClr val="505050"/>
                </a:solidFill>
                <a:latin typeface="Segoe UI Semilight"/>
                <a:hlinkClick r:id="rId5"/>
              </a:rPr>
              <a:t>https://raw.githubusercontent.com/cncf/velocity/master/charts/top30_20170801_20180801.png</a:t>
            </a:r>
            <a:r>
              <a:rPr lang="en-US" sz="1200">
                <a:solidFill>
                  <a:srgbClr val="505050"/>
                </a:solidFill>
                <a:latin typeface="Segoe UI Semilight"/>
              </a:rPr>
              <a:t>  </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026" name="Picture 2" descr="Cloud Native Computing Founda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1316" y="5692674"/>
            <a:ext cx="2581275" cy="714375"/>
          </a:xfrm>
          <a:prstGeom prst="rect">
            <a:avLst/>
          </a:prstGeom>
          <a:solidFill>
            <a:schemeClr val="bg1"/>
          </a:solidFill>
        </p:spPr>
      </p:pic>
      <p:sp>
        <p:nvSpPr>
          <p:cNvPr id="6" name="Arrow: Right 5"/>
          <p:cNvSpPr/>
          <p:nvPr/>
        </p:nvSpPr>
        <p:spPr>
          <a:xfrm rot="10800000">
            <a:off x="7486284" y="2418121"/>
            <a:ext cx="1382293" cy="338248"/>
          </a:xfrm>
          <a:prstGeom prst="rightArrow">
            <a:avLst/>
          </a:prstGeom>
          <a:solidFill>
            <a:srgbClr val="00B0F0"/>
          </a:solidFill>
          <a:ln>
            <a:solidFill>
              <a:srgbClr val="00B0F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w="22225">
                <a:solidFill>
                  <a:srgbClr val="0065A7"/>
                </a:solidFill>
                <a:prstDash val="solid"/>
              </a:ln>
              <a:solidFill>
                <a:srgbClr val="0065A7">
                  <a:lumMod val="40000"/>
                  <a:lumOff val="60000"/>
                </a:srgbClr>
              </a:solidFill>
              <a:effectLst/>
              <a:uLnTx/>
              <a:uFillTx/>
              <a:latin typeface="Segoe UI Semilight"/>
              <a:ea typeface="+mn-ea"/>
              <a:cs typeface="+mn-cs"/>
            </a:endParaRPr>
          </a:p>
        </p:txBody>
      </p:sp>
    </p:spTree>
    <p:extLst>
      <p:ext uri="{BB962C8B-B14F-4D97-AF65-F5344CB8AC3E}">
        <p14:creationId xmlns:p14="http://schemas.microsoft.com/office/powerpoint/2010/main" val="275887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6381299"/>
          </a:xfrm>
        </p:spPr>
        <p:txBody>
          <a:bodyPr/>
          <a:lstStyle/>
          <a:p>
            <a:r>
              <a:rPr lang="en-US" dirty="0"/>
              <a:t>Unified framework for web UI and web API</a:t>
            </a:r>
          </a:p>
          <a:p>
            <a:r>
              <a:rPr lang="en-US" dirty="0"/>
              <a:t>Built-in dependency injection</a:t>
            </a:r>
          </a:p>
          <a:p>
            <a:r>
              <a:rPr lang="en-US" dirty="0"/>
              <a:t>Self-host or host on IIS, Nginx, etc.</a:t>
            </a:r>
          </a:p>
          <a:p>
            <a:r>
              <a:rPr lang="en-US" dirty="0"/>
              <a:t>Lightweight and fast</a:t>
            </a:r>
          </a:p>
          <a:p>
            <a:r>
              <a:rPr lang="en-US" dirty="0"/>
              <a:t>Cloud-ready environment based configuration</a:t>
            </a:r>
          </a:p>
          <a:p>
            <a:r>
              <a:rPr lang="en-US" dirty="0"/>
              <a:t>Razor Pages, </a:t>
            </a:r>
            <a:r>
              <a:rPr lang="en-US" dirty="0" err="1"/>
              <a:t>Javascript</a:t>
            </a:r>
            <a:r>
              <a:rPr lang="en-US" dirty="0"/>
              <a:t> Services, etc.</a:t>
            </a:r>
          </a:p>
          <a:p>
            <a:endParaRPr lang="en-US" dirty="0"/>
          </a:p>
          <a:p>
            <a:pPr lvl="1"/>
            <a:endParaRPr lang="en-US" dirty="0"/>
          </a:p>
          <a:p>
            <a:endParaRPr lang="en-US" sz="3600" dirty="0">
              <a:latin typeface="+mn-lt"/>
            </a:endParaRPr>
          </a:p>
          <a:p>
            <a:endParaRPr lang="en-US"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ASP.NET Core vs ASP.NET MVC 5</a:t>
            </a:r>
          </a:p>
        </p:txBody>
      </p:sp>
    </p:spTree>
    <p:extLst>
      <p:ext uri="{BB962C8B-B14F-4D97-AF65-F5344CB8AC3E}">
        <p14:creationId xmlns:p14="http://schemas.microsoft.com/office/powerpoint/2010/main" val="11397503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5100984"/>
            <a:ext cx="12191999" cy="1757016"/>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 name="Rectangle 3">
            <a:extLst>
              <a:ext uri="{FF2B5EF4-FFF2-40B4-BE49-F238E27FC236}">
                <a16:creationId xmlns:a16="http://schemas.microsoft.com/office/drawing/2014/main" id="{DCC2DE77-0AB9-47B6-8DBF-7920B8615937}"/>
              </a:ext>
            </a:extLst>
          </p:cNvPr>
          <p:cNvSpPr/>
          <p:nvPr/>
        </p:nvSpPr>
        <p:spPr>
          <a:xfrm>
            <a:off x="1085285" y="5260665"/>
            <a:ext cx="10021427" cy="1643527"/>
          </a:xfrm>
          <a:prstGeom prst="rect">
            <a:avLst/>
          </a:prstGeom>
        </p:spPr>
        <p:txBody>
          <a:bodyPr wrap="square">
            <a:spAutoFit/>
          </a:bodyPr>
          <a:lstStyle/>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25" marR="0" lvl="0" indent="-60325"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hlinkClick r:id="rId3"/>
              </a:rPr>
              <a:t>www.dot.net/customers</a:t>
            </a:r>
            <a:r>
              <a:rPr kumimoji="0" lang="en-US" sz="2000"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sp>
        <p:nvSpPr>
          <p:cNvPr id="6" name="Rectangle 5">
            <a:extLst>
              <a:ext uri="{FF2B5EF4-FFF2-40B4-BE49-F238E27FC236}">
                <a16:creationId xmlns:a16="http://schemas.microsoft.com/office/drawing/2014/main" id="{942E461A-95EE-49AD-B16C-AE7C4BE39B49}"/>
              </a:ext>
            </a:extLst>
          </p:cNvPr>
          <p:cNvSpPr/>
          <p:nvPr/>
        </p:nvSpPr>
        <p:spPr>
          <a:xfrm>
            <a:off x="0" y="4741581"/>
            <a:ext cx="12192000" cy="276999"/>
          </a:xfrm>
          <a:prstGeom prst="rect">
            <a:avLst/>
          </a:prstGeom>
        </p:spPr>
        <p:txBody>
          <a:bodyPr wrap="square">
            <a:spAutoFit/>
          </a:bodyPr>
          <a:lstStyle/>
          <a:p>
            <a:pPr algn="ctr"/>
            <a:r>
              <a:rPr lang="en-US" sz="1200">
                <a:solidFill>
                  <a:srgbClr val="999999"/>
                </a:solidFill>
              </a:rPr>
              <a:t>Data sourced from official tests available at </a:t>
            </a:r>
            <a:r>
              <a:rPr lang="en-US" sz="1200" u="sng" err="1">
                <a:solidFill>
                  <a:srgbClr val="512BD4"/>
                </a:solidFill>
                <a:hlinkClick r:id="rId4"/>
              </a:rPr>
              <a:t>TechEmpower</a:t>
            </a:r>
            <a:r>
              <a:rPr lang="en-US" sz="1200" u="sng">
                <a:solidFill>
                  <a:srgbClr val="512BD4"/>
                </a:solidFill>
                <a:hlinkClick r:id="rId4"/>
              </a:rPr>
              <a:t> Round 16</a:t>
            </a:r>
            <a:r>
              <a:rPr lang="en-US" sz="1200">
                <a:solidFill>
                  <a:srgbClr val="999999"/>
                </a:solidFill>
              </a:rPr>
              <a:t>.</a:t>
            </a:r>
            <a:endParaRPr lang="en-US" sz="1200"/>
          </a:p>
        </p:txBody>
      </p:sp>
      <p:pic>
        <p:nvPicPr>
          <p:cNvPr id="2" name="Graphic 1">
            <a:extLst>
              <a:ext uri="{FF2B5EF4-FFF2-40B4-BE49-F238E27FC236}">
                <a16:creationId xmlns:a16="http://schemas.microsoft.com/office/drawing/2014/main" id="{9EAE3279-BFE8-493E-9E65-30DEF4280E9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1500" y="1615044"/>
            <a:ext cx="6876976" cy="3243856"/>
          </a:xfrm>
          <a:prstGeom prst="rect">
            <a:avLst/>
          </a:prstGeom>
        </p:spPr>
      </p:pic>
      <p:sp>
        <p:nvSpPr>
          <p:cNvPr id="9" name="Title 4">
            <a:extLst>
              <a:ext uri="{FF2B5EF4-FFF2-40B4-BE49-F238E27FC236}">
                <a16:creationId xmlns:a16="http://schemas.microsoft.com/office/drawing/2014/main" id="{29913A41-B860-4DDC-8FBA-DC0E3A9BA31E}"/>
              </a:ext>
            </a:extLst>
          </p:cNvPr>
          <p:cNvSpPr>
            <a:spLocks noGrp="1"/>
          </p:cNvSpPr>
          <p:nvPr>
            <p:ph type="title"/>
          </p:nvPr>
        </p:nvSpPr>
        <p:spPr>
          <a:xfrm>
            <a:off x="0" y="254192"/>
            <a:ext cx="12192000" cy="1486561"/>
          </a:xfrm>
        </p:spPr>
        <p:txBody>
          <a:bodyPr wrap="square">
            <a:spAutoFit/>
          </a:bodyPr>
          <a:lstStyle/>
          <a:p>
            <a:pPr algn="ctr"/>
            <a:r>
              <a:rPr lang="en-US" sz="6600" b="1" dirty="0">
                <a:latin typeface="Segoe UI Semibold" panose="020B0502040204020203" pitchFamily="34" charset="0"/>
                <a:cs typeface="Segoe UI Semibold" panose="020B0502040204020203" pitchFamily="34" charset="0"/>
              </a:rPr>
              <a:t>ASP.NET Core</a:t>
            </a:r>
            <a:br>
              <a:rPr lang="en-US" sz="4800" b="1" dirty="0">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Faster than any other popular framework</a:t>
            </a:r>
          </a:p>
        </p:txBody>
      </p:sp>
    </p:spTree>
    <p:extLst>
      <p:ext uri="{BB962C8B-B14F-4D97-AF65-F5344CB8AC3E}">
        <p14:creationId xmlns:p14="http://schemas.microsoft.com/office/powerpoint/2010/main" val="3697316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2778253"/>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2782161"/>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2782161"/>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2782161"/>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2780652"/>
            <a:ext cx="11276838" cy="1280160"/>
          </a:xfrm>
          <a:prstGeom prst="rect">
            <a:avLst/>
          </a:prstGeom>
        </p:spPr>
      </p:pic>
      <p:grpSp>
        <p:nvGrpSpPr>
          <p:cNvPr id="31" name="Group 30"/>
          <p:cNvGrpSpPr/>
          <p:nvPr/>
        </p:nvGrpSpPr>
        <p:grpSpPr>
          <a:xfrm>
            <a:off x="275840" y="1352882"/>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352882"/>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352882"/>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352882"/>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352882"/>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352882"/>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352882"/>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39" name="Title 1">
            <a:extLst>
              <a:ext uri="{FF2B5EF4-FFF2-40B4-BE49-F238E27FC236}">
                <a16:creationId xmlns:a16="http://schemas.microsoft.com/office/drawing/2014/main" id="{19AFE05D-9736-471E-B5D2-207940914560}"/>
              </a:ext>
            </a:extLst>
          </p:cNvPr>
          <p:cNvSpPr txBox="1">
            <a:spLocks/>
          </p:cNvSpPr>
          <p:nvPr/>
        </p:nvSpPr>
        <p:spPr>
          <a:xfrm>
            <a:off x="-23750" y="-33759"/>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rPr>
              <a:t>anything</a:t>
            </a:r>
          </a:p>
        </p:txBody>
      </p:sp>
      <p:grpSp>
        <p:nvGrpSpPr>
          <p:cNvPr id="38" name="Group 37">
            <a:extLst>
              <a:ext uri="{FF2B5EF4-FFF2-40B4-BE49-F238E27FC236}">
                <a16:creationId xmlns:a16="http://schemas.microsoft.com/office/drawing/2014/main" id="{654BB647-6ED6-456E-AC67-BE447E05046D}"/>
              </a:ext>
            </a:extLst>
          </p:cNvPr>
          <p:cNvGrpSpPr/>
          <p:nvPr/>
        </p:nvGrpSpPr>
        <p:grpSpPr>
          <a:xfrm>
            <a:off x="433831" y="4888127"/>
            <a:ext cx="11276838" cy="1294707"/>
            <a:chOff x="433831" y="4888127"/>
            <a:chExt cx="11276838" cy="1294707"/>
          </a:xfrm>
        </p:grpSpPr>
        <p:grpSp>
          <p:nvGrpSpPr>
            <p:cNvPr id="71" name="Group 70">
              <a:extLst>
                <a:ext uri="{FF2B5EF4-FFF2-40B4-BE49-F238E27FC236}">
                  <a16:creationId xmlns:a16="http://schemas.microsoft.com/office/drawing/2014/main" id="{4CDCA4A5-2A05-4E51-9B6D-0661EAEE6D8A}"/>
                </a:ext>
              </a:extLst>
            </p:cNvPr>
            <p:cNvGrpSpPr/>
            <p:nvPr/>
          </p:nvGrpSpPr>
          <p:grpSpPr>
            <a:xfrm>
              <a:off x="433831" y="4888127"/>
              <a:ext cx="11276838" cy="1294707"/>
              <a:chOff x="433831" y="4567502"/>
              <a:chExt cx="11276838" cy="1294707"/>
            </a:xfrm>
          </p:grpSpPr>
          <p:pic>
            <p:nvPicPr>
              <p:cNvPr id="73" name="Picture 72">
                <a:extLst>
                  <a:ext uri="{FF2B5EF4-FFF2-40B4-BE49-F238E27FC236}">
                    <a16:creationId xmlns:a16="http://schemas.microsoft.com/office/drawing/2014/main" id="{00D6A1FB-AE57-4AEF-AFCF-A87BDEAF0D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33831" y="4579369"/>
                <a:ext cx="11276838" cy="1280160"/>
              </a:xfrm>
              <a:prstGeom prst="rect">
                <a:avLst/>
              </a:prstGeom>
            </p:spPr>
          </p:pic>
          <p:grpSp>
            <p:nvGrpSpPr>
              <p:cNvPr id="72" name="Group 71">
                <a:extLst>
                  <a:ext uri="{FF2B5EF4-FFF2-40B4-BE49-F238E27FC236}">
                    <a16:creationId xmlns:a16="http://schemas.microsoft.com/office/drawing/2014/main" id="{01FDCC56-1BDB-46B5-B0FC-2A0E25E2E28B}"/>
                  </a:ext>
                </a:extLst>
              </p:cNvPr>
              <p:cNvGrpSpPr/>
              <p:nvPr/>
            </p:nvGrpSpPr>
            <p:grpSpPr>
              <a:xfrm>
                <a:off x="433831" y="4567502"/>
                <a:ext cx="11276838" cy="1294707"/>
                <a:chOff x="433831" y="4567502"/>
                <a:chExt cx="11276838" cy="1294707"/>
              </a:xfrm>
            </p:grpSpPr>
            <p:pic>
              <p:nvPicPr>
                <p:cNvPr id="74" name="Picture 73">
                  <a:extLst>
                    <a:ext uri="{FF2B5EF4-FFF2-40B4-BE49-F238E27FC236}">
                      <a16:creationId xmlns:a16="http://schemas.microsoft.com/office/drawing/2014/main" id="{446F1DAE-47E8-420E-ABEA-4D2A60A0D0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433831" y="4567502"/>
                  <a:ext cx="11276838" cy="1280160"/>
                </a:xfrm>
                <a:prstGeom prst="rect">
                  <a:avLst/>
                </a:prstGeom>
              </p:spPr>
            </p:pic>
            <p:pic>
              <p:nvPicPr>
                <p:cNvPr id="75" name="Picture 74">
                  <a:extLst>
                    <a:ext uri="{FF2B5EF4-FFF2-40B4-BE49-F238E27FC236}">
                      <a16:creationId xmlns:a16="http://schemas.microsoft.com/office/drawing/2014/main" id="{90E8B8CA-F90F-4982-9D06-4DF51EB41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33831" y="4571124"/>
                  <a:ext cx="11276838" cy="1280160"/>
                </a:xfrm>
                <a:prstGeom prst="rect">
                  <a:avLst/>
                </a:prstGeom>
              </p:spPr>
            </p:pic>
            <p:pic>
              <p:nvPicPr>
                <p:cNvPr id="76" name="Picture 75">
                  <a:extLst>
                    <a:ext uri="{FF2B5EF4-FFF2-40B4-BE49-F238E27FC236}">
                      <a16:creationId xmlns:a16="http://schemas.microsoft.com/office/drawing/2014/main" id="{9397231C-EFFB-4093-9856-49769973E5F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433831" y="4576587"/>
                  <a:ext cx="11276838" cy="1280160"/>
                </a:xfrm>
                <a:prstGeom prst="rect">
                  <a:avLst/>
                </a:prstGeom>
              </p:spPr>
            </p:pic>
            <p:pic>
              <p:nvPicPr>
                <p:cNvPr id="77" name="Picture 76">
                  <a:extLst>
                    <a:ext uri="{FF2B5EF4-FFF2-40B4-BE49-F238E27FC236}">
                      <a16:creationId xmlns:a16="http://schemas.microsoft.com/office/drawing/2014/main" id="{9C3484A2-795A-431A-AA4F-7EAE7DF9B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a:off x="433831" y="4582049"/>
                  <a:ext cx="11276838" cy="1280160"/>
                </a:xfrm>
                <a:prstGeom prst="rect">
                  <a:avLst/>
                </a:prstGeom>
              </p:spPr>
            </p:pic>
          </p:grpSp>
        </p:grpSp>
        <p:sp>
          <p:nvSpPr>
            <p:cNvPr id="101" name="Rectangle 100">
              <a:extLst>
                <a:ext uri="{FF2B5EF4-FFF2-40B4-BE49-F238E27FC236}">
                  <a16:creationId xmlns:a16="http://schemas.microsoft.com/office/drawing/2014/main" id="{A0CE4AB8-5497-47A3-9DC0-10489809326A}"/>
                </a:ext>
              </a:extLst>
            </p:cNvPr>
            <p:cNvSpPr/>
            <p:nvPr/>
          </p:nvSpPr>
          <p:spPr bwMode="auto">
            <a:xfrm>
              <a:off x="6936215" y="5524584"/>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167CF0AD-A221-44CA-B9DB-673E1FA6F6A6}"/>
                </a:ext>
              </a:extLst>
            </p:cNvPr>
            <p:cNvSpPr/>
            <p:nvPr/>
          </p:nvSpPr>
          <p:spPr bwMode="auto">
            <a:xfrm>
              <a:off x="3790039" y="5498162"/>
              <a:ext cx="1453611" cy="654628"/>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32BCD14F-57C9-4CAE-9AFB-C4E3426C3B49}"/>
              </a:ext>
            </a:extLst>
          </p:cNvPr>
          <p:cNvGrpSpPr/>
          <p:nvPr/>
        </p:nvGrpSpPr>
        <p:grpSpPr>
          <a:xfrm>
            <a:off x="-271953" y="5910511"/>
            <a:ext cx="2286000" cy="1056537"/>
            <a:chOff x="-271953" y="5352378"/>
            <a:chExt cx="2286000" cy="1056537"/>
          </a:xfrm>
        </p:grpSpPr>
        <p:sp>
          <p:nvSpPr>
            <p:cNvPr id="79" name="Graphic 93">
              <a:extLst>
                <a:ext uri="{FF2B5EF4-FFF2-40B4-BE49-F238E27FC236}">
                  <a16:creationId xmlns:a16="http://schemas.microsoft.com/office/drawing/2014/main" id="{7B55D016-D6F9-4D7E-8DEF-9A03D0A558FF}"/>
                </a:ext>
              </a:extLst>
            </p:cNvPr>
            <p:cNvSpPr/>
            <p:nvPr/>
          </p:nvSpPr>
          <p:spPr>
            <a:xfrm>
              <a:off x="639464" y="5352378"/>
              <a:ext cx="463167" cy="454535"/>
            </a:xfrm>
            <a:custGeom>
              <a:avLst/>
              <a:gdLst>
                <a:gd name="connsiteX0" fmla="*/ 737711 w 1533525"/>
                <a:gd name="connsiteY0" fmla="*/ 216694 h 1504950"/>
                <a:gd name="connsiteX1" fmla="*/ 401479 w 1533525"/>
                <a:gd name="connsiteY1" fmla="*/ 552926 h 1504950"/>
                <a:gd name="connsiteX2" fmla="*/ 187166 w 1533525"/>
                <a:gd name="connsiteY2" fmla="*/ 386239 h 1504950"/>
                <a:gd name="connsiteX3" fmla="*/ 102394 w 1533525"/>
                <a:gd name="connsiteY3" fmla="*/ 428149 h 1504950"/>
                <a:gd name="connsiteX4" fmla="*/ 102394 w 1533525"/>
                <a:gd name="connsiteY4" fmla="*/ 852011 h 1504950"/>
                <a:gd name="connsiteX5" fmla="*/ 187166 w 1533525"/>
                <a:gd name="connsiteY5" fmla="*/ 893921 h 1504950"/>
                <a:gd name="connsiteX6" fmla="*/ 401479 w 1533525"/>
                <a:gd name="connsiteY6" fmla="*/ 727234 h 1504950"/>
                <a:gd name="connsiteX7" fmla="*/ 737711 w 1533525"/>
                <a:gd name="connsiteY7" fmla="*/ 1064419 h 1504950"/>
                <a:gd name="connsiteX8" fmla="*/ 949166 w 1533525"/>
                <a:gd name="connsiteY8" fmla="*/ 979646 h 1504950"/>
                <a:gd name="connsiteX9" fmla="*/ 949166 w 1533525"/>
                <a:gd name="connsiteY9" fmla="*/ 301466 h 1504950"/>
                <a:gd name="connsiteX10" fmla="*/ 737711 w 1533525"/>
                <a:gd name="connsiteY10" fmla="*/ 216694 h 1504950"/>
                <a:gd name="connsiteX11" fmla="*/ 187166 w 1533525"/>
                <a:gd name="connsiteY11" fmla="*/ 767239 h 1504950"/>
                <a:gd name="connsiteX12" fmla="*/ 187166 w 1533525"/>
                <a:gd name="connsiteY12" fmla="*/ 512921 h 1504950"/>
                <a:gd name="connsiteX13" fmla="*/ 313849 w 1533525"/>
                <a:gd name="connsiteY13" fmla="*/ 639604 h 1504950"/>
                <a:gd name="connsiteX14" fmla="*/ 187166 w 1533525"/>
                <a:gd name="connsiteY14" fmla="*/ 767239 h 1504950"/>
                <a:gd name="connsiteX15" fmla="*/ 513874 w 1533525"/>
                <a:gd name="connsiteY15" fmla="*/ 640556 h 1504950"/>
                <a:gd name="connsiteX16" fmla="*/ 737711 w 1533525"/>
                <a:gd name="connsiteY16" fmla="*/ 466249 h 1504950"/>
                <a:gd name="connsiteX17" fmla="*/ 737711 w 1533525"/>
                <a:gd name="connsiteY17" fmla="*/ 814864 h 1504950"/>
                <a:gd name="connsiteX18" fmla="*/ 513874 w 1533525"/>
                <a:gd name="connsiteY18" fmla="*/ 640556 h 1504950"/>
                <a:gd name="connsiteX19" fmla="*/ 1140619 w 1533525"/>
                <a:gd name="connsiteY19" fmla="*/ 7144 h 1504950"/>
                <a:gd name="connsiteX20" fmla="*/ 1531144 w 1533525"/>
                <a:gd name="connsiteY20" fmla="*/ 159544 h 1504950"/>
                <a:gd name="connsiteX21" fmla="*/ 1531144 w 1533525"/>
                <a:gd name="connsiteY21" fmla="*/ 1331119 h 1504950"/>
                <a:gd name="connsiteX22" fmla="*/ 1140619 w 1533525"/>
                <a:gd name="connsiteY22" fmla="*/ 1502569 h 1504950"/>
                <a:gd name="connsiteX23" fmla="*/ 7144 w 1533525"/>
                <a:gd name="connsiteY23" fmla="*/ 1159669 h 1504950"/>
                <a:gd name="connsiteX24" fmla="*/ 7144 w 1533525"/>
                <a:gd name="connsiteY24" fmla="*/ 1121569 h 1504950"/>
                <a:gd name="connsiteX25" fmla="*/ 1133951 w 1533525"/>
                <a:gd name="connsiteY25" fmla="*/ 1211104 h 1504950"/>
                <a:gd name="connsiteX26" fmla="*/ 1145381 w 1533525"/>
                <a:gd name="connsiteY26" fmla="*/ 1212056 h 1504950"/>
                <a:gd name="connsiteX27" fmla="*/ 1140619 w 1533525"/>
                <a:gd name="connsiteY27" fmla="*/ 7144 h 150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33525" h="1504950">
                  <a:moveTo>
                    <a:pt x="737711" y="216694"/>
                  </a:moveTo>
                  <a:lnTo>
                    <a:pt x="401479" y="552926"/>
                  </a:lnTo>
                  <a:lnTo>
                    <a:pt x="187166" y="386239"/>
                  </a:lnTo>
                  <a:lnTo>
                    <a:pt x="102394" y="428149"/>
                  </a:lnTo>
                  <a:lnTo>
                    <a:pt x="102394" y="852011"/>
                  </a:lnTo>
                  <a:lnTo>
                    <a:pt x="187166" y="893921"/>
                  </a:lnTo>
                  <a:lnTo>
                    <a:pt x="401479" y="727234"/>
                  </a:lnTo>
                  <a:lnTo>
                    <a:pt x="737711" y="1064419"/>
                  </a:lnTo>
                  <a:lnTo>
                    <a:pt x="949166" y="979646"/>
                  </a:lnTo>
                  <a:lnTo>
                    <a:pt x="949166" y="301466"/>
                  </a:lnTo>
                  <a:lnTo>
                    <a:pt x="737711" y="216694"/>
                  </a:lnTo>
                  <a:close/>
                  <a:moveTo>
                    <a:pt x="187166" y="767239"/>
                  </a:moveTo>
                  <a:lnTo>
                    <a:pt x="187166" y="512921"/>
                  </a:lnTo>
                  <a:lnTo>
                    <a:pt x="313849" y="639604"/>
                  </a:lnTo>
                  <a:lnTo>
                    <a:pt x="187166" y="767239"/>
                  </a:lnTo>
                  <a:close/>
                  <a:moveTo>
                    <a:pt x="513874" y="640556"/>
                  </a:moveTo>
                  <a:lnTo>
                    <a:pt x="737711" y="466249"/>
                  </a:lnTo>
                  <a:lnTo>
                    <a:pt x="737711" y="814864"/>
                  </a:lnTo>
                  <a:lnTo>
                    <a:pt x="513874" y="640556"/>
                  </a:lnTo>
                  <a:close/>
                  <a:moveTo>
                    <a:pt x="1140619" y="7144"/>
                  </a:moveTo>
                  <a:lnTo>
                    <a:pt x="1531144" y="159544"/>
                  </a:lnTo>
                  <a:lnTo>
                    <a:pt x="1531144" y="1331119"/>
                  </a:lnTo>
                  <a:lnTo>
                    <a:pt x="1140619" y="1502569"/>
                  </a:lnTo>
                  <a:lnTo>
                    <a:pt x="7144" y="1159669"/>
                  </a:lnTo>
                  <a:lnTo>
                    <a:pt x="7144" y="1121569"/>
                  </a:lnTo>
                  <a:lnTo>
                    <a:pt x="1133951" y="1211104"/>
                  </a:lnTo>
                  <a:lnTo>
                    <a:pt x="1145381" y="1212056"/>
                  </a:lnTo>
                  <a:lnTo>
                    <a:pt x="1140619" y="7144"/>
                  </a:lnTo>
                  <a:close/>
                </a:path>
              </a:pathLst>
            </a:custGeom>
            <a:solidFill>
              <a:srgbClr val="B177ED"/>
            </a:solidFill>
            <a:ln w="9525" cap="flat">
              <a:solidFill>
                <a:srgbClr val="B177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0" name="Rectangle 79">
              <a:extLst>
                <a:ext uri="{FF2B5EF4-FFF2-40B4-BE49-F238E27FC236}">
                  <a16:creationId xmlns:a16="http://schemas.microsoft.com/office/drawing/2014/main" id="{ACC53BDD-9DBE-41B1-98A6-FCA69F185756}"/>
                </a:ext>
              </a:extLst>
            </p:cNvPr>
            <p:cNvSpPr/>
            <p:nvPr/>
          </p:nvSpPr>
          <p:spPr bwMode="auto">
            <a:xfrm>
              <a:off x="-271953" y="5860275"/>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a:t>
              </a:r>
            </a:p>
          </p:txBody>
        </p:sp>
      </p:grpSp>
      <p:grpSp>
        <p:nvGrpSpPr>
          <p:cNvPr id="81" name="Group 80">
            <a:extLst>
              <a:ext uri="{FF2B5EF4-FFF2-40B4-BE49-F238E27FC236}">
                <a16:creationId xmlns:a16="http://schemas.microsoft.com/office/drawing/2014/main" id="{CB2DFF7A-72A6-4FCF-8727-4A8F2019BB2A}"/>
              </a:ext>
            </a:extLst>
          </p:cNvPr>
          <p:cNvGrpSpPr/>
          <p:nvPr/>
        </p:nvGrpSpPr>
        <p:grpSpPr>
          <a:xfrm>
            <a:off x="4537000" y="5888402"/>
            <a:ext cx="3185096" cy="1104565"/>
            <a:chOff x="4537000" y="5330269"/>
            <a:chExt cx="3185096" cy="1104565"/>
          </a:xfrm>
        </p:grpSpPr>
        <p:sp>
          <p:nvSpPr>
            <p:cNvPr id="82" name="Freeform 21">
              <a:extLst>
                <a:ext uri="{FF2B5EF4-FFF2-40B4-BE49-F238E27FC236}">
                  <a16:creationId xmlns:a16="http://schemas.microsoft.com/office/drawing/2014/main" id="{93282510-CF59-49C5-8EA4-42684D951D90}"/>
                </a:ext>
              </a:extLst>
            </p:cNvPr>
            <p:cNvSpPr>
              <a:spLocks noChangeAspect="1" noEditPoints="1"/>
            </p:cNvSpPr>
            <p:nvPr/>
          </p:nvSpPr>
          <p:spPr bwMode="auto">
            <a:xfrm>
              <a:off x="5897941" y="5330269"/>
              <a:ext cx="463214" cy="455015"/>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chemeClr val="accent2"/>
            </a:solidFill>
            <a:ln>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83" name="Rectangle 82">
              <a:extLst>
                <a:ext uri="{FF2B5EF4-FFF2-40B4-BE49-F238E27FC236}">
                  <a16:creationId xmlns:a16="http://schemas.microsoft.com/office/drawing/2014/main" id="{92D3CEFA-1397-4654-95C5-50131B821A89}"/>
                </a:ext>
              </a:extLst>
            </p:cNvPr>
            <p:cNvSpPr/>
            <p:nvPr/>
          </p:nvSpPr>
          <p:spPr bwMode="auto">
            <a:xfrm>
              <a:off x="4537000" y="5886194"/>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Code</a:t>
              </a:r>
            </a:p>
          </p:txBody>
        </p:sp>
      </p:grpSp>
      <p:grpSp>
        <p:nvGrpSpPr>
          <p:cNvPr id="84" name="Group 83">
            <a:extLst>
              <a:ext uri="{FF2B5EF4-FFF2-40B4-BE49-F238E27FC236}">
                <a16:creationId xmlns:a16="http://schemas.microsoft.com/office/drawing/2014/main" id="{0E50E8E4-562A-4B0D-9DAB-A2E8DC73296F}"/>
              </a:ext>
            </a:extLst>
          </p:cNvPr>
          <p:cNvGrpSpPr/>
          <p:nvPr/>
        </p:nvGrpSpPr>
        <p:grpSpPr>
          <a:xfrm>
            <a:off x="8047875" y="5865898"/>
            <a:ext cx="2286000" cy="1085698"/>
            <a:chOff x="7762867" y="5319640"/>
            <a:chExt cx="2286000" cy="1085698"/>
          </a:xfrm>
        </p:grpSpPr>
        <p:sp>
          <p:nvSpPr>
            <p:cNvPr id="85" name="Freeform 5">
              <a:extLst>
                <a:ext uri="{FF2B5EF4-FFF2-40B4-BE49-F238E27FC236}">
                  <a16:creationId xmlns:a16="http://schemas.microsoft.com/office/drawing/2014/main" id="{E8B57812-66CE-45DE-8304-4C9B7ED74CF7}"/>
                </a:ext>
              </a:extLst>
            </p:cNvPr>
            <p:cNvSpPr>
              <a:spLocks noEditPoints="1"/>
            </p:cNvSpPr>
            <p:nvPr/>
          </p:nvSpPr>
          <p:spPr bwMode="auto">
            <a:xfrm>
              <a:off x="8671754" y="5319640"/>
              <a:ext cx="463166" cy="462714"/>
            </a:xfrm>
            <a:custGeom>
              <a:avLst/>
              <a:gdLst>
                <a:gd name="T0" fmla="*/ 128 w 2050"/>
                <a:gd name="T1" fmla="*/ 0 h 2048"/>
                <a:gd name="T2" fmla="*/ 90 w 2050"/>
                <a:gd name="T3" fmla="*/ 6 h 2048"/>
                <a:gd name="T4" fmla="*/ 56 w 2050"/>
                <a:gd name="T5" fmla="*/ 22 h 2048"/>
                <a:gd name="T6" fmla="*/ 16 w 2050"/>
                <a:gd name="T7" fmla="*/ 66 h 2048"/>
                <a:gd name="T8" fmla="*/ 2 w 2050"/>
                <a:gd name="T9" fmla="*/ 102 h 2048"/>
                <a:gd name="T10" fmla="*/ 0 w 2050"/>
                <a:gd name="T11" fmla="*/ 1920 h 2048"/>
                <a:gd name="T12" fmla="*/ 2 w 2050"/>
                <a:gd name="T13" fmla="*/ 1946 h 2048"/>
                <a:gd name="T14" fmla="*/ 16 w 2050"/>
                <a:gd name="T15" fmla="*/ 1982 h 2048"/>
                <a:gd name="T16" fmla="*/ 56 w 2050"/>
                <a:gd name="T17" fmla="*/ 2026 h 2048"/>
                <a:gd name="T18" fmla="*/ 90 w 2050"/>
                <a:gd name="T19" fmla="*/ 2042 h 2048"/>
                <a:gd name="T20" fmla="*/ 128 w 2050"/>
                <a:gd name="T21" fmla="*/ 2048 h 2048"/>
                <a:gd name="T22" fmla="*/ 1936 w 2050"/>
                <a:gd name="T23" fmla="*/ 2048 h 2048"/>
                <a:gd name="T24" fmla="*/ 1972 w 2050"/>
                <a:gd name="T25" fmla="*/ 2038 h 2048"/>
                <a:gd name="T26" fmla="*/ 2012 w 2050"/>
                <a:gd name="T27" fmla="*/ 2010 h 2048"/>
                <a:gd name="T28" fmla="*/ 2040 w 2050"/>
                <a:gd name="T29" fmla="*/ 1970 h 2048"/>
                <a:gd name="T30" fmla="*/ 2050 w 2050"/>
                <a:gd name="T31" fmla="*/ 1934 h 2048"/>
                <a:gd name="T32" fmla="*/ 2050 w 2050"/>
                <a:gd name="T33" fmla="*/ 128 h 2048"/>
                <a:gd name="T34" fmla="*/ 2044 w 2050"/>
                <a:gd name="T35" fmla="*/ 90 h 2048"/>
                <a:gd name="T36" fmla="*/ 2028 w 2050"/>
                <a:gd name="T37" fmla="*/ 56 h 2048"/>
                <a:gd name="T38" fmla="*/ 1984 w 2050"/>
                <a:gd name="T39" fmla="*/ 16 h 2048"/>
                <a:gd name="T40" fmla="*/ 1948 w 2050"/>
                <a:gd name="T41" fmla="*/ 2 h 2048"/>
                <a:gd name="T42" fmla="*/ 1922 w 2050"/>
                <a:gd name="T43" fmla="*/ 0 h 2048"/>
                <a:gd name="T44" fmla="*/ 244 w 2050"/>
                <a:gd name="T45" fmla="*/ 1638 h 2048"/>
                <a:gd name="T46" fmla="*/ 234 w 2050"/>
                <a:gd name="T47" fmla="*/ 1630 h 2048"/>
                <a:gd name="T48" fmla="*/ 224 w 2050"/>
                <a:gd name="T49" fmla="*/ 1608 h 2048"/>
                <a:gd name="T50" fmla="*/ 234 w 2050"/>
                <a:gd name="T51" fmla="*/ 1586 h 2048"/>
                <a:gd name="T52" fmla="*/ 234 w 2050"/>
                <a:gd name="T53" fmla="*/ 478 h 2048"/>
                <a:gd name="T54" fmla="*/ 224 w 2050"/>
                <a:gd name="T55" fmla="*/ 456 h 2048"/>
                <a:gd name="T56" fmla="*/ 234 w 2050"/>
                <a:gd name="T57" fmla="*/ 434 h 2048"/>
                <a:gd name="T58" fmla="*/ 244 w 2050"/>
                <a:gd name="T59" fmla="*/ 426 h 2048"/>
                <a:gd name="T60" fmla="*/ 274 w 2050"/>
                <a:gd name="T61" fmla="*/ 430 h 2048"/>
                <a:gd name="T62" fmla="*/ 278 w 2050"/>
                <a:gd name="T63" fmla="*/ 1630 h 2048"/>
                <a:gd name="T64" fmla="*/ 268 w 2050"/>
                <a:gd name="T65" fmla="*/ 1638 h 2048"/>
                <a:gd name="T66" fmla="*/ 1858 w 2050"/>
                <a:gd name="T67" fmla="*/ 1688 h 2048"/>
                <a:gd name="T68" fmla="*/ 699 w 2050"/>
                <a:gd name="T69" fmla="*/ 1688 h 2048"/>
                <a:gd name="T70" fmla="*/ 675 w 2050"/>
                <a:gd name="T71" fmla="*/ 1668 h 2048"/>
                <a:gd name="T72" fmla="*/ 673 w 2050"/>
                <a:gd name="T73" fmla="*/ 1656 h 2048"/>
                <a:gd name="T74" fmla="*/ 683 w 2050"/>
                <a:gd name="T75" fmla="*/ 1634 h 2048"/>
                <a:gd name="T76" fmla="*/ 705 w 2050"/>
                <a:gd name="T77" fmla="*/ 1624 h 2048"/>
                <a:gd name="T78" fmla="*/ 1864 w 2050"/>
                <a:gd name="T79" fmla="*/ 1624 h 2048"/>
                <a:gd name="T80" fmla="*/ 1888 w 2050"/>
                <a:gd name="T81" fmla="*/ 1644 h 2048"/>
                <a:gd name="T82" fmla="*/ 1890 w 2050"/>
                <a:gd name="T83" fmla="*/ 1656 h 2048"/>
                <a:gd name="T84" fmla="*/ 1880 w 2050"/>
                <a:gd name="T85" fmla="*/ 1678 h 2048"/>
                <a:gd name="T86" fmla="*/ 1858 w 2050"/>
                <a:gd name="T87" fmla="*/ 1688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0" h="2048">
                  <a:moveTo>
                    <a:pt x="1922" y="0"/>
                  </a:moveTo>
                  <a:lnTo>
                    <a:pt x="128" y="0"/>
                  </a:lnTo>
                  <a:lnTo>
                    <a:pt x="128" y="0"/>
                  </a:lnTo>
                  <a:lnTo>
                    <a:pt x="114" y="0"/>
                  </a:lnTo>
                  <a:lnTo>
                    <a:pt x="102" y="2"/>
                  </a:lnTo>
                  <a:lnTo>
                    <a:pt x="90" y="6"/>
                  </a:lnTo>
                  <a:lnTo>
                    <a:pt x="78" y="10"/>
                  </a:lnTo>
                  <a:lnTo>
                    <a:pt x="66" y="16"/>
                  </a:lnTo>
                  <a:lnTo>
                    <a:pt x="56" y="22"/>
                  </a:lnTo>
                  <a:lnTo>
                    <a:pt x="38" y="38"/>
                  </a:lnTo>
                  <a:lnTo>
                    <a:pt x="22" y="56"/>
                  </a:lnTo>
                  <a:lnTo>
                    <a:pt x="16" y="66"/>
                  </a:lnTo>
                  <a:lnTo>
                    <a:pt x="10" y="78"/>
                  </a:lnTo>
                  <a:lnTo>
                    <a:pt x="6" y="90"/>
                  </a:lnTo>
                  <a:lnTo>
                    <a:pt x="2" y="102"/>
                  </a:lnTo>
                  <a:lnTo>
                    <a:pt x="0" y="114"/>
                  </a:lnTo>
                  <a:lnTo>
                    <a:pt x="0" y="128"/>
                  </a:lnTo>
                  <a:lnTo>
                    <a:pt x="0" y="1920"/>
                  </a:lnTo>
                  <a:lnTo>
                    <a:pt x="0" y="1920"/>
                  </a:lnTo>
                  <a:lnTo>
                    <a:pt x="0" y="1934"/>
                  </a:lnTo>
                  <a:lnTo>
                    <a:pt x="2" y="1946"/>
                  </a:lnTo>
                  <a:lnTo>
                    <a:pt x="6" y="1958"/>
                  </a:lnTo>
                  <a:lnTo>
                    <a:pt x="10" y="1970"/>
                  </a:lnTo>
                  <a:lnTo>
                    <a:pt x="16" y="1982"/>
                  </a:lnTo>
                  <a:lnTo>
                    <a:pt x="22" y="1992"/>
                  </a:lnTo>
                  <a:lnTo>
                    <a:pt x="38" y="2010"/>
                  </a:lnTo>
                  <a:lnTo>
                    <a:pt x="56" y="2026"/>
                  </a:lnTo>
                  <a:lnTo>
                    <a:pt x="66" y="2032"/>
                  </a:lnTo>
                  <a:lnTo>
                    <a:pt x="78" y="2038"/>
                  </a:lnTo>
                  <a:lnTo>
                    <a:pt x="90" y="2042"/>
                  </a:lnTo>
                  <a:lnTo>
                    <a:pt x="102" y="2046"/>
                  </a:lnTo>
                  <a:lnTo>
                    <a:pt x="114" y="2048"/>
                  </a:lnTo>
                  <a:lnTo>
                    <a:pt x="128" y="2048"/>
                  </a:lnTo>
                  <a:lnTo>
                    <a:pt x="1922" y="2048"/>
                  </a:lnTo>
                  <a:lnTo>
                    <a:pt x="1922" y="2048"/>
                  </a:lnTo>
                  <a:lnTo>
                    <a:pt x="1936" y="2048"/>
                  </a:lnTo>
                  <a:lnTo>
                    <a:pt x="1948" y="2046"/>
                  </a:lnTo>
                  <a:lnTo>
                    <a:pt x="1960" y="2042"/>
                  </a:lnTo>
                  <a:lnTo>
                    <a:pt x="1972" y="2038"/>
                  </a:lnTo>
                  <a:lnTo>
                    <a:pt x="1984" y="2032"/>
                  </a:lnTo>
                  <a:lnTo>
                    <a:pt x="1994" y="2026"/>
                  </a:lnTo>
                  <a:lnTo>
                    <a:pt x="2012" y="2010"/>
                  </a:lnTo>
                  <a:lnTo>
                    <a:pt x="2028" y="1992"/>
                  </a:lnTo>
                  <a:lnTo>
                    <a:pt x="2034" y="1982"/>
                  </a:lnTo>
                  <a:lnTo>
                    <a:pt x="2040" y="1970"/>
                  </a:lnTo>
                  <a:lnTo>
                    <a:pt x="2044" y="1958"/>
                  </a:lnTo>
                  <a:lnTo>
                    <a:pt x="2048" y="1946"/>
                  </a:lnTo>
                  <a:lnTo>
                    <a:pt x="2050" y="1934"/>
                  </a:lnTo>
                  <a:lnTo>
                    <a:pt x="2050" y="1920"/>
                  </a:lnTo>
                  <a:lnTo>
                    <a:pt x="2050" y="128"/>
                  </a:lnTo>
                  <a:lnTo>
                    <a:pt x="2050" y="128"/>
                  </a:lnTo>
                  <a:lnTo>
                    <a:pt x="2050" y="114"/>
                  </a:lnTo>
                  <a:lnTo>
                    <a:pt x="2048" y="102"/>
                  </a:lnTo>
                  <a:lnTo>
                    <a:pt x="2044" y="90"/>
                  </a:lnTo>
                  <a:lnTo>
                    <a:pt x="2040" y="78"/>
                  </a:lnTo>
                  <a:lnTo>
                    <a:pt x="2034" y="66"/>
                  </a:lnTo>
                  <a:lnTo>
                    <a:pt x="2028" y="56"/>
                  </a:lnTo>
                  <a:lnTo>
                    <a:pt x="2012" y="38"/>
                  </a:lnTo>
                  <a:lnTo>
                    <a:pt x="1994" y="22"/>
                  </a:lnTo>
                  <a:lnTo>
                    <a:pt x="1984" y="16"/>
                  </a:lnTo>
                  <a:lnTo>
                    <a:pt x="1972" y="10"/>
                  </a:lnTo>
                  <a:lnTo>
                    <a:pt x="1960" y="6"/>
                  </a:lnTo>
                  <a:lnTo>
                    <a:pt x="1948" y="2"/>
                  </a:lnTo>
                  <a:lnTo>
                    <a:pt x="1936" y="0"/>
                  </a:lnTo>
                  <a:lnTo>
                    <a:pt x="1922" y="0"/>
                  </a:lnTo>
                  <a:lnTo>
                    <a:pt x="1922" y="0"/>
                  </a:lnTo>
                  <a:close/>
                  <a:moveTo>
                    <a:pt x="256" y="1640"/>
                  </a:moveTo>
                  <a:lnTo>
                    <a:pt x="256" y="1640"/>
                  </a:lnTo>
                  <a:lnTo>
                    <a:pt x="244" y="1638"/>
                  </a:lnTo>
                  <a:lnTo>
                    <a:pt x="238" y="1634"/>
                  </a:lnTo>
                  <a:lnTo>
                    <a:pt x="234" y="1630"/>
                  </a:lnTo>
                  <a:lnTo>
                    <a:pt x="234" y="1630"/>
                  </a:lnTo>
                  <a:lnTo>
                    <a:pt x="230" y="1626"/>
                  </a:lnTo>
                  <a:lnTo>
                    <a:pt x="226" y="1620"/>
                  </a:lnTo>
                  <a:lnTo>
                    <a:pt x="224" y="1608"/>
                  </a:lnTo>
                  <a:lnTo>
                    <a:pt x="226" y="1596"/>
                  </a:lnTo>
                  <a:lnTo>
                    <a:pt x="230" y="1590"/>
                  </a:lnTo>
                  <a:lnTo>
                    <a:pt x="234" y="1586"/>
                  </a:lnTo>
                  <a:lnTo>
                    <a:pt x="787" y="1032"/>
                  </a:lnTo>
                  <a:lnTo>
                    <a:pt x="234" y="478"/>
                  </a:lnTo>
                  <a:lnTo>
                    <a:pt x="234" y="478"/>
                  </a:lnTo>
                  <a:lnTo>
                    <a:pt x="230" y="474"/>
                  </a:lnTo>
                  <a:lnTo>
                    <a:pt x="226" y="468"/>
                  </a:lnTo>
                  <a:lnTo>
                    <a:pt x="224" y="456"/>
                  </a:lnTo>
                  <a:lnTo>
                    <a:pt x="226" y="444"/>
                  </a:lnTo>
                  <a:lnTo>
                    <a:pt x="230" y="438"/>
                  </a:lnTo>
                  <a:lnTo>
                    <a:pt x="234" y="434"/>
                  </a:lnTo>
                  <a:lnTo>
                    <a:pt x="234" y="434"/>
                  </a:lnTo>
                  <a:lnTo>
                    <a:pt x="238" y="430"/>
                  </a:lnTo>
                  <a:lnTo>
                    <a:pt x="244" y="426"/>
                  </a:lnTo>
                  <a:lnTo>
                    <a:pt x="256" y="424"/>
                  </a:lnTo>
                  <a:lnTo>
                    <a:pt x="268" y="426"/>
                  </a:lnTo>
                  <a:lnTo>
                    <a:pt x="274" y="430"/>
                  </a:lnTo>
                  <a:lnTo>
                    <a:pt x="278" y="434"/>
                  </a:lnTo>
                  <a:lnTo>
                    <a:pt x="879" y="1032"/>
                  </a:lnTo>
                  <a:lnTo>
                    <a:pt x="278" y="1630"/>
                  </a:lnTo>
                  <a:lnTo>
                    <a:pt x="278" y="1630"/>
                  </a:lnTo>
                  <a:lnTo>
                    <a:pt x="274" y="1634"/>
                  </a:lnTo>
                  <a:lnTo>
                    <a:pt x="268" y="1638"/>
                  </a:lnTo>
                  <a:lnTo>
                    <a:pt x="256" y="1640"/>
                  </a:lnTo>
                  <a:lnTo>
                    <a:pt x="256" y="1640"/>
                  </a:lnTo>
                  <a:close/>
                  <a:moveTo>
                    <a:pt x="1858" y="1688"/>
                  </a:moveTo>
                  <a:lnTo>
                    <a:pt x="705" y="1688"/>
                  </a:lnTo>
                  <a:lnTo>
                    <a:pt x="705" y="1688"/>
                  </a:lnTo>
                  <a:lnTo>
                    <a:pt x="699" y="1688"/>
                  </a:lnTo>
                  <a:lnTo>
                    <a:pt x="693" y="1686"/>
                  </a:lnTo>
                  <a:lnTo>
                    <a:pt x="683" y="1678"/>
                  </a:lnTo>
                  <a:lnTo>
                    <a:pt x="675" y="1668"/>
                  </a:lnTo>
                  <a:lnTo>
                    <a:pt x="673" y="1662"/>
                  </a:lnTo>
                  <a:lnTo>
                    <a:pt x="673" y="1656"/>
                  </a:lnTo>
                  <a:lnTo>
                    <a:pt x="673" y="1656"/>
                  </a:lnTo>
                  <a:lnTo>
                    <a:pt x="673" y="1650"/>
                  </a:lnTo>
                  <a:lnTo>
                    <a:pt x="675" y="1644"/>
                  </a:lnTo>
                  <a:lnTo>
                    <a:pt x="683" y="1634"/>
                  </a:lnTo>
                  <a:lnTo>
                    <a:pt x="693" y="1626"/>
                  </a:lnTo>
                  <a:lnTo>
                    <a:pt x="699" y="1624"/>
                  </a:lnTo>
                  <a:lnTo>
                    <a:pt x="705" y="1624"/>
                  </a:lnTo>
                  <a:lnTo>
                    <a:pt x="1858" y="1624"/>
                  </a:lnTo>
                  <a:lnTo>
                    <a:pt x="1858" y="1624"/>
                  </a:lnTo>
                  <a:lnTo>
                    <a:pt x="1864" y="1624"/>
                  </a:lnTo>
                  <a:lnTo>
                    <a:pt x="1870" y="1626"/>
                  </a:lnTo>
                  <a:lnTo>
                    <a:pt x="1880" y="1634"/>
                  </a:lnTo>
                  <a:lnTo>
                    <a:pt x="1888" y="1644"/>
                  </a:lnTo>
                  <a:lnTo>
                    <a:pt x="1890" y="1650"/>
                  </a:lnTo>
                  <a:lnTo>
                    <a:pt x="1890" y="1656"/>
                  </a:lnTo>
                  <a:lnTo>
                    <a:pt x="1890" y="1656"/>
                  </a:lnTo>
                  <a:lnTo>
                    <a:pt x="1890" y="1662"/>
                  </a:lnTo>
                  <a:lnTo>
                    <a:pt x="1888" y="1668"/>
                  </a:lnTo>
                  <a:lnTo>
                    <a:pt x="1880" y="1678"/>
                  </a:lnTo>
                  <a:lnTo>
                    <a:pt x="1870" y="1686"/>
                  </a:lnTo>
                  <a:lnTo>
                    <a:pt x="1864" y="1688"/>
                  </a:lnTo>
                  <a:lnTo>
                    <a:pt x="1858" y="1688"/>
                  </a:lnTo>
                  <a:lnTo>
                    <a:pt x="1858" y="1688"/>
                  </a:ln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86" name="Rectangle 85">
              <a:extLst>
                <a:ext uri="{FF2B5EF4-FFF2-40B4-BE49-F238E27FC236}">
                  <a16:creationId xmlns:a16="http://schemas.microsoft.com/office/drawing/2014/main" id="{9871194B-720C-4627-9EE9-6A05B011EA1F}"/>
                </a:ext>
              </a:extLst>
            </p:cNvPr>
            <p:cNvSpPr/>
            <p:nvPr/>
          </p:nvSpPr>
          <p:spPr bwMode="auto">
            <a:xfrm>
              <a:off x="7762867" y="5856698"/>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Command Line</a:t>
              </a:r>
            </a:p>
          </p:txBody>
        </p:sp>
      </p:grpSp>
      <p:grpSp>
        <p:nvGrpSpPr>
          <p:cNvPr id="87" name="Group 86">
            <a:extLst>
              <a:ext uri="{FF2B5EF4-FFF2-40B4-BE49-F238E27FC236}">
                <a16:creationId xmlns:a16="http://schemas.microsoft.com/office/drawing/2014/main" id="{BC717BAC-4ED2-485D-9D15-184FD34A814B}"/>
              </a:ext>
            </a:extLst>
          </p:cNvPr>
          <p:cNvGrpSpPr/>
          <p:nvPr/>
        </p:nvGrpSpPr>
        <p:grpSpPr>
          <a:xfrm>
            <a:off x="10075299" y="5865748"/>
            <a:ext cx="2286000" cy="1087006"/>
            <a:chOff x="10170299" y="5295740"/>
            <a:chExt cx="2286000" cy="1087006"/>
          </a:xfrm>
        </p:grpSpPr>
        <p:grpSp>
          <p:nvGrpSpPr>
            <p:cNvPr id="88" name="Group 87">
              <a:extLst>
                <a:ext uri="{FF2B5EF4-FFF2-40B4-BE49-F238E27FC236}">
                  <a16:creationId xmlns:a16="http://schemas.microsoft.com/office/drawing/2014/main" id="{A67A3531-0194-425D-A317-44625E2064EC}"/>
                </a:ext>
              </a:extLst>
            </p:cNvPr>
            <p:cNvGrpSpPr/>
            <p:nvPr/>
          </p:nvGrpSpPr>
          <p:grpSpPr>
            <a:xfrm>
              <a:off x="10913736" y="5295740"/>
              <a:ext cx="799126" cy="417934"/>
              <a:chOff x="9891406" y="4601803"/>
              <a:chExt cx="1124772" cy="588243"/>
            </a:xfrm>
          </p:grpSpPr>
          <p:sp>
            <p:nvSpPr>
              <p:cNvPr id="90" name="Freeform 13" title="Icon of a cloud">
                <a:extLst>
                  <a:ext uri="{FF2B5EF4-FFF2-40B4-BE49-F238E27FC236}">
                    <a16:creationId xmlns:a16="http://schemas.microsoft.com/office/drawing/2014/main" id="{5F96B99D-C6D4-438B-8633-5FB92BB17BA7}"/>
                  </a:ext>
                </a:extLst>
              </p:cNvPr>
              <p:cNvSpPr>
                <a:spLocks noChangeAspect="1"/>
              </p:cNvSpPr>
              <p:nvPr/>
            </p:nvSpPr>
            <p:spPr bwMode="auto">
              <a:xfrm>
                <a:off x="10594152" y="4879713"/>
                <a:ext cx="422026" cy="2315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1" name="Freeform 6">
                <a:extLst>
                  <a:ext uri="{FF2B5EF4-FFF2-40B4-BE49-F238E27FC236}">
                    <a16:creationId xmlns:a16="http://schemas.microsoft.com/office/drawing/2014/main" id="{BFCC2E9B-9336-4E88-B2DC-C1108AE5841C}"/>
                  </a:ext>
                </a:extLst>
              </p:cNvPr>
              <p:cNvSpPr>
                <a:spLocks/>
              </p:cNvSpPr>
              <p:nvPr/>
            </p:nvSpPr>
            <p:spPr bwMode="auto">
              <a:xfrm>
                <a:off x="9891406" y="4944945"/>
                <a:ext cx="467576" cy="245101"/>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2" name="Freeform 7">
                <a:extLst>
                  <a:ext uri="{FF2B5EF4-FFF2-40B4-BE49-F238E27FC236}">
                    <a16:creationId xmlns:a16="http://schemas.microsoft.com/office/drawing/2014/main" id="{170561B0-DAA8-4FF4-9CA2-CAEF18E3150A}"/>
                  </a:ext>
                </a:extLst>
              </p:cNvPr>
              <p:cNvSpPr>
                <a:spLocks/>
              </p:cNvSpPr>
              <p:nvPr/>
            </p:nvSpPr>
            <p:spPr bwMode="auto">
              <a:xfrm>
                <a:off x="10272254" y="4684760"/>
                <a:ext cx="471347" cy="350683"/>
              </a:xfrm>
              <a:custGeom>
                <a:avLst/>
                <a:gdLst>
                  <a:gd name="T0" fmla="*/ 11 w 125"/>
                  <a:gd name="T1" fmla="*/ 93 h 93"/>
                  <a:gd name="T2" fmla="*/ 125 w 125"/>
                  <a:gd name="T3" fmla="*/ 93 h 93"/>
                  <a:gd name="T4" fmla="*/ 125 w 125"/>
                  <a:gd name="T5" fmla="*/ 0 h 93"/>
                  <a:gd name="T6" fmla="*/ 0 w 125"/>
                  <a:gd name="T7" fmla="*/ 0 h 93"/>
                </a:gdLst>
                <a:ahLst/>
                <a:cxnLst>
                  <a:cxn ang="0">
                    <a:pos x="T0" y="T1"/>
                  </a:cxn>
                  <a:cxn ang="0">
                    <a:pos x="T2" y="T3"/>
                  </a:cxn>
                  <a:cxn ang="0">
                    <a:pos x="T4" y="T5"/>
                  </a:cxn>
                  <a:cxn ang="0">
                    <a:pos x="T6" y="T7"/>
                  </a:cxn>
                </a:cxnLst>
                <a:rect l="0" t="0" r="r" b="b"/>
                <a:pathLst>
                  <a:path w="125" h="93">
                    <a:moveTo>
                      <a:pt x="11" y="93"/>
                    </a:moveTo>
                    <a:lnTo>
                      <a:pt x="125" y="93"/>
                    </a:lnTo>
                    <a:lnTo>
                      <a:pt x="125" y="0"/>
                    </a:lnTo>
                    <a:lnTo>
                      <a:pt x="0" y="0"/>
                    </a:lnTo>
                  </a:path>
                </a:pathLst>
              </a:custGeom>
              <a:solidFill>
                <a:srgbClr val="002050"/>
              </a:solidFill>
              <a:ln w="15875"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3" name="Line 8">
                <a:extLst>
                  <a:ext uri="{FF2B5EF4-FFF2-40B4-BE49-F238E27FC236}">
                    <a16:creationId xmlns:a16="http://schemas.microsoft.com/office/drawing/2014/main" id="{0FF841CC-A6EB-4B1F-9081-A911F4D6F011}"/>
                  </a:ext>
                </a:extLst>
              </p:cNvPr>
              <p:cNvSpPr>
                <a:spLocks noChangeShapeType="1"/>
              </p:cNvSpPr>
              <p:nvPr/>
            </p:nvSpPr>
            <p:spPr bwMode="auto">
              <a:xfrm flipV="1">
                <a:off x="10487188" y="5035444"/>
                <a:ext cx="0" cy="120665"/>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4" name="Line 10">
                <a:extLst>
                  <a:ext uri="{FF2B5EF4-FFF2-40B4-BE49-F238E27FC236}">
                    <a16:creationId xmlns:a16="http://schemas.microsoft.com/office/drawing/2014/main" id="{1F5A40D0-0A53-4399-896F-0D8985C06A38}"/>
                  </a:ext>
                </a:extLst>
              </p:cNvPr>
              <p:cNvSpPr>
                <a:spLocks noChangeShapeType="1"/>
              </p:cNvSpPr>
              <p:nvPr/>
            </p:nvSpPr>
            <p:spPr bwMode="auto">
              <a:xfrm flipH="1">
                <a:off x="10336357" y="5156109"/>
                <a:ext cx="256413"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sp>
            <p:nvSpPr>
              <p:cNvPr id="95" name="Line 13">
                <a:extLst>
                  <a:ext uri="{FF2B5EF4-FFF2-40B4-BE49-F238E27FC236}">
                    <a16:creationId xmlns:a16="http://schemas.microsoft.com/office/drawing/2014/main" id="{2D7893F2-1C43-4B74-956C-21DEBEECA3E2}"/>
                  </a:ext>
                </a:extLst>
              </p:cNvPr>
              <p:cNvSpPr>
                <a:spLocks noChangeShapeType="1"/>
              </p:cNvSpPr>
              <p:nvPr/>
            </p:nvSpPr>
            <p:spPr bwMode="auto">
              <a:xfrm>
                <a:off x="10392919" y="4790342"/>
                <a:ext cx="71645" cy="139519"/>
              </a:xfrm>
              <a:prstGeom prst="line">
                <a:avLst/>
              </a:pr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6" name="Freeform 14">
                <a:extLst>
                  <a:ext uri="{FF2B5EF4-FFF2-40B4-BE49-F238E27FC236}">
                    <a16:creationId xmlns:a16="http://schemas.microsoft.com/office/drawing/2014/main" id="{E1328D2B-1607-48E2-96A6-50984F024DC6}"/>
                  </a:ext>
                </a:extLst>
              </p:cNvPr>
              <p:cNvSpPr>
                <a:spLocks/>
              </p:cNvSpPr>
              <p:nvPr/>
            </p:nvSpPr>
            <p:spPr bwMode="auto">
              <a:xfrm>
                <a:off x="10536208" y="4775259"/>
                <a:ext cx="71645" cy="154602"/>
              </a:xfrm>
              <a:custGeom>
                <a:avLst/>
                <a:gdLst>
                  <a:gd name="T0" fmla="*/ 0 w 19"/>
                  <a:gd name="T1" fmla="*/ 0 h 41"/>
                  <a:gd name="T2" fmla="*/ 19 w 19"/>
                  <a:gd name="T3" fmla="*/ 21 h 41"/>
                  <a:gd name="T4" fmla="*/ 0 w 19"/>
                  <a:gd name="T5" fmla="*/ 41 h 41"/>
                </a:gdLst>
                <a:ahLst/>
                <a:cxnLst>
                  <a:cxn ang="0">
                    <a:pos x="T0" y="T1"/>
                  </a:cxn>
                  <a:cxn ang="0">
                    <a:pos x="T2" y="T3"/>
                  </a:cxn>
                  <a:cxn ang="0">
                    <a:pos x="T4" y="T5"/>
                  </a:cxn>
                </a:cxnLst>
                <a:rect l="0" t="0" r="r" b="b"/>
                <a:pathLst>
                  <a:path w="19" h="41">
                    <a:moveTo>
                      <a:pt x="0" y="0"/>
                    </a:moveTo>
                    <a:lnTo>
                      <a:pt x="19" y="21"/>
                    </a:lnTo>
                    <a:lnTo>
                      <a:pt x="0" y="41"/>
                    </a:lnTo>
                  </a:path>
                </a:pathLst>
              </a:custGeom>
              <a:noFill/>
              <a:ln w="15875" cap="flat">
                <a:solidFill>
                  <a:schemeClr val="accent1">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CF2"/>
                  </a:solidFill>
                  <a:effectLst/>
                  <a:uLnTx/>
                  <a:uFillTx/>
                  <a:latin typeface="Segoe UI Semilight"/>
                  <a:ea typeface="+mn-ea"/>
                  <a:cs typeface="+mn-cs"/>
                </a:endParaRPr>
              </a:p>
            </p:txBody>
          </p:sp>
          <p:sp>
            <p:nvSpPr>
              <p:cNvPr id="97" name="Oval 96">
                <a:extLst>
                  <a:ext uri="{FF2B5EF4-FFF2-40B4-BE49-F238E27FC236}">
                    <a16:creationId xmlns:a16="http://schemas.microsoft.com/office/drawing/2014/main" id="{58F545E9-CA87-487E-A077-C58E77E12302}"/>
                  </a:ext>
                </a:extLst>
              </p:cNvPr>
              <p:cNvSpPr>
                <a:spLocks noChangeArrowheads="1"/>
              </p:cNvSpPr>
              <p:nvPr/>
            </p:nvSpPr>
            <p:spPr bwMode="auto">
              <a:xfrm>
                <a:off x="9951458" y="4601803"/>
                <a:ext cx="347472" cy="343142"/>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89" name="Rectangle 88">
              <a:extLst>
                <a:ext uri="{FF2B5EF4-FFF2-40B4-BE49-F238E27FC236}">
                  <a16:creationId xmlns:a16="http://schemas.microsoft.com/office/drawing/2014/main" id="{056A4ECA-3FB0-4A8F-9364-C3CC206F1EC2}"/>
                </a:ext>
              </a:extLst>
            </p:cNvPr>
            <p:cNvSpPr/>
            <p:nvPr/>
          </p:nvSpPr>
          <p:spPr bwMode="auto">
            <a:xfrm>
              <a:off x="10170299" y="5834106"/>
              <a:ext cx="2286000"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Semibold"/>
                  <a:ea typeface="+mn-ea"/>
                  <a:cs typeface="Segoe UI" panose="020B0502040204020203" pitchFamily="34" charset="0"/>
                </a:rPr>
                <a:t>Your </a:t>
              </a: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editor</a:t>
              </a:r>
            </a:p>
          </p:txBody>
        </p:sp>
      </p:grpSp>
      <p:grpSp>
        <p:nvGrpSpPr>
          <p:cNvPr id="98" name="Group 97">
            <a:extLst>
              <a:ext uri="{FF2B5EF4-FFF2-40B4-BE49-F238E27FC236}">
                <a16:creationId xmlns:a16="http://schemas.microsoft.com/office/drawing/2014/main" id="{F19C75A2-2150-4854-938D-486DFDFF65AD}"/>
              </a:ext>
            </a:extLst>
          </p:cNvPr>
          <p:cNvGrpSpPr/>
          <p:nvPr/>
        </p:nvGrpSpPr>
        <p:grpSpPr>
          <a:xfrm>
            <a:off x="1568742" y="5799631"/>
            <a:ext cx="3185096" cy="1198879"/>
            <a:chOff x="1734996" y="5241498"/>
            <a:chExt cx="3185096" cy="1198879"/>
          </a:xfrm>
        </p:grpSpPr>
        <p:sp>
          <p:nvSpPr>
            <p:cNvPr id="99" name="Rectangle 98">
              <a:extLst>
                <a:ext uri="{FF2B5EF4-FFF2-40B4-BE49-F238E27FC236}">
                  <a16:creationId xmlns:a16="http://schemas.microsoft.com/office/drawing/2014/main" id="{2E6199BD-3FC0-4079-B0A4-908DC868F35F}"/>
                </a:ext>
              </a:extLst>
            </p:cNvPr>
            <p:cNvSpPr/>
            <p:nvPr/>
          </p:nvSpPr>
          <p:spPr bwMode="auto">
            <a:xfrm>
              <a:off x="1734996" y="5891737"/>
              <a:ext cx="3185096" cy="548640"/>
            </a:xfrm>
            <a:prstGeom prst="rect">
              <a:avLst/>
            </a:prstGeom>
            <a:noFill/>
            <a:ln w="10795" cap="flat" cmpd="sng" algn="ctr">
              <a:noFill/>
              <a:prstDash val="solid"/>
            </a:ln>
            <a:effectLst/>
          </p:spPr>
          <p:txBody>
            <a:bodyPr rot="0" spcFirstLastPara="0" vertOverflow="overflow" horzOverflow="overflow" vert="horz" wrap="none" lIns="0" tIns="9144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Visual Studio for Mac</a:t>
              </a:r>
            </a:p>
          </p:txBody>
        </p:sp>
        <p:pic>
          <p:nvPicPr>
            <p:cNvPr id="100" name="Picture 99">
              <a:extLst>
                <a:ext uri="{FF2B5EF4-FFF2-40B4-BE49-F238E27FC236}">
                  <a16:creationId xmlns:a16="http://schemas.microsoft.com/office/drawing/2014/main" id="{21B88318-1954-4440-80BF-7ED98EAFC002}"/>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4286" b="90000" l="22467" r="78394"/>
                      </a14:imgEffect>
                    </a14:imgLayer>
                  </a14:imgProps>
                </a:ext>
              </a:extLst>
            </a:blip>
            <a:stretch>
              <a:fillRect/>
            </a:stretch>
          </p:blipFill>
          <p:spPr>
            <a:xfrm>
              <a:off x="2726750" y="5241498"/>
              <a:ext cx="1241680" cy="650626"/>
            </a:xfrm>
            <a:prstGeom prst="rect">
              <a:avLst/>
            </a:prstGeom>
          </p:spPr>
        </p:pic>
      </p:grpSp>
      <p:sp>
        <p:nvSpPr>
          <p:cNvPr id="40" name="TextBox 39">
            <a:extLst>
              <a:ext uri="{FF2B5EF4-FFF2-40B4-BE49-F238E27FC236}">
                <a16:creationId xmlns:a16="http://schemas.microsoft.com/office/drawing/2014/main" id="{E39CBCF4-D7D8-4759-ABE7-AE11290D671F}"/>
              </a:ext>
            </a:extLst>
          </p:cNvPr>
          <p:cNvSpPr txBox="1"/>
          <p:nvPr/>
        </p:nvSpPr>
        <p:spPr>
          <a:xfrm>
            <a:off x="5258636" y="3640083"/>
            <a:ext cx="1664208" cy="1664208"/>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dirty="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510950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wipe(up)">
                                      <p:cBhvr>
                                        <p:cTn id="64" dur="500"/>
                                        <p:tgtEl>
                                          <p:spTgt spid="38"/>
                                        </p:tgtEl>
                                      </p:cBhvr>
                                    </p:animEffect>
                                  </p:childTnLst>
                                </p:cTn>
                              </p:par>
                            </p:childTnLst>
                          </p:cTn>
                        </p:par>
                        <p:par>
                          <p:cTn id="65" fill="hold">
                            <p:stCondLst>
                              <p:cond delay="500"/>
                            </p:stCondLst>
                            <p:childTnLst>
                              <p:par>
                                <p:cTn id="66" presetID="10" presetClass="entr" presetSubtype="0" fill="hold" nodeType="after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fade">
                                      <p:cBhvr>
                                        <p:cTn id="68" dur="500"/>
                                        <p:tgtEl>
                                          <p:spTgt spid="87"/>
                                        </p:tgtEl>
                                      </p:cBhvr>
                                    </p:animEffect>
                                  </p:childTnLst>
                                </p:cTn>
                              </p:par>
                              <p:par>
                                <p:cTn id="69" presetID="10" presetClass="entr" presetSubtype="0" fill="hold" nodeType="with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0" presetClass="entr" presetSubtype="0" fill="hold" nodeType="with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par>
                                <p:cTn id="75" presetID="10"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nodeType="with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fade">
                                      <p:cBhvr>
                                        <p:cTn id="8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a:xfrm>
            <a:off x="269240" y="289511"/>
            <a:ext cx="11655840" cy="899665"/>
          </a:xfrm>
        </p:spPr>
        <p:txBody>
          <a:bodyPr/>
          <a:lstStyle/>
          <a:p>
            <a:r>
              <a:rPr lang="en-US" sz="4800">
                <a:latin typeface="+mj-lt"/>
              </a:rPr>
              <a:t>.NET Core 2.2 Themes</a:t>
            </a:r>
          </a:p>
        </p:txBody>
      </p:sp>
      <p:sp>
        <p:nvSpPr>
          <p:cNvPr id="5" name="globe_2" title="Icon of a sphere made of lines">
            <a:extLst>
              <a:ext uri="{FF2B5EF4-FFF2-40B4-BE49-F238E27FC236}">
                <a16:creationId xmlns:a16="http://schemas.microsoft.com/office/drawing/2014/main" id="{B9170A96-0F48-41B6-8B52-6FC1F5424433}"/>
              </a:ext>
            </a:extLst>
          </p:cNvPr>
          <p:cNvSpPr>
            <a:spLocks noChangeAspect="1" noEditPoints="1"/>
          </p:cNvSpPr>
          <p:nvPr/>
        </p:nvSpPr>
        <p:spPr bwMode="auto">
          <a:xfrm>
            <a:off x="1947553" y="2274273"/>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cloud_2" title="Icon of a cloud made of two arrows pointing towards eachother">
            <a:extLst>
              <a:ext uri="{FF2B5EF4-FFF2-40B4-BE49-F238E27FC236}">
                <a16:creationId xmlns:a16="http://schemas.microsoft.com/office/drawing/2014/main" id="{A61DC775-A513-4EEC-865B-64B7A624CF7E}"/>
              </a:ext>
            </a:extLst>
          </p:cNvPr>
          <p:cNvSpPr>
            <a:spLocks noChangeAspect="1" noEditPoints="1"/>
          </p:cNvSpPr>
          <p:nvPr/>
        </p:nvSpPr>
        <p:spPr bwMode="auto">
          <a:xfrm>
            <a:off x="5428217" y="2274273"/>
            <a:ext cx="1546233" cy="89229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285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Rocket" title="Icon of a rocket">
            <a:extLst>
              <a:ext uri="{FF2B5EF4-FFF2-40B4-BE49-F238E27FC236}">
                <a16:creationId xmlns:a16="http://schemas.microsoft.com/office/drawing/2014/main" id="{6FB95E7F-21B8-4E54-B63B-A60F79FEC06D}"/>
              </a:ext>
            </a:extLst>
          </p:cNvPr>
          <p:cNvSpPr>
            <a:spLocks noChangeAspect="1" noEditPoints="1"/>
          </p:cNvSpPr>
          <p:nvPr/>
        </p:nvSpPr>
        <p:spPr bwMode="auto">
          <a:xfrm>
            <a:off x="9447085" y="2201816"/>
            <a:ext cx="1055818" cy="1037207"/>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ED28395D-E673-4604-A342-0E524C9D6968}"/>
              </a:ext>
            </a:extLst>
          </p:cNvPr>
          <p:cNvSpPr/>
          <p:nvPr/>
        </p:nvSpPr>
        <p:spPr>
          <a:xfrm>
            <a:off x="950021" y="3691546"/>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Improved Web API Development</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E09A893E-6C4E-401A-BD11-8ACF8B5698F0}"/>
              </a:ext>
            </a:extLst>
          </p:cNvPr>
          <p:cNvSpPr/>
          <p:nvPr/>
        </p:nvSpPr>
        <p:spPr>
          <a:xfrm>
            <a:off x="4736363" y="3676864"/>
            <a:ext cx="2929939" cy="8309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Microservices and Azure</a:t>
            </a:r>
          </a:p>
        </p:txBody>
      </p:sp>
      <p:sp>
        <p:nvSpPr>
          <p:cNvPr id="11" name="Rectangle 10">
            <a:extLst>
              <a:ext uri="{FF2B5EF4-FFF2-40B4-BE49-F238E27FC236}">
                <a16:creationId xmlns:a16="http://schemas.microsoft.com/office/drawing/2014/main" id="{CB375FD2-2E0F-4489-9DE9-A411D5DFC46E}"/>
              </a:ext>
            </a:extLst>
          </p:cNvPr>
          <p:cNvSpPr/>
          <p:nvPr/>
        </p:nvSpPr>
        <p:spPr>
          <a:xfrm>
            <a:off x="8510024" y="3685520"/>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Continued Performance Improvements</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a:xfrm>
            <a:off x="588263" y="457200"/>
            <a:ext cx="11018520" cy="553998"/>
          </a:xfrm>
        </p:spPr>
        <p:txBody>
          <a:bodyPr/>
          <a:lstStyle/>
          <a:p>
            <a:r>
              <a:rPr lang="en-US"/>
              <a:t>.NET Core 2.2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10"/>
          </p:nvPr>
        </p:nvSpPr>
        <p:spPr>
          <a:xfrm>
            <a:off x="218655" y="1678254"/>
            <a:ext cx="3727735" cy="2749279"/>
          </a:xfrm>
          <a:ln>
            <a:solidFill>
              <a:schemeClr val="accent1"/>
            </a:solidFill>
          </a:ln>
        </p:spPr>
        <p:txBody>
          <a:bodyPr/>
          <a:lstStyle/>
          <a:p>
            <a:pPr lvl="1"/>
            <a:endParaRPr lang="en-US" dirty="0"/>
          </a:p>
          <a:p>
            <a:pPr lvl="1"/>
            <a:endParaRPr lang="en-US" dirty="0"/>
          </a:p>
          <a:p>
            <a:r>
              <a:rPr lang="en-US" sz="2000" dirty="0">
                <a:latin typeface="+mn-lt"/>
              </a:rPr>
              <a:t>Multi-tier JIT compilation (opt-in) </a:t>
            </a:r>
          </a:p>
          <a:p>
            <a:r>
              <a:rPr lang="en-US" sz="2000" dirty="0">
                <a:latin typeface="+mn-lt"/>
              </a:rPr>
              <a:t>SQL Connection token auth</a:t>
            </a:r>
          </a:p>
          <a:p>
            <a:r>
              <a:rPr lang="en-US" sz="2000" dirty="0">
                <a:latin typeface="+mn-lt"/>
              </a:rPr>
              <a:t>Windows ARM32 support (</a:t>
            </a:r>
            <a:r>
              <a:rPr lang="en-US" sz="2000" dirty="0" err="1">
                <a:latin typeface="+mn-lt"/>
              </a:rPr>
              <a:t>Nanoserver</a:t>
            </a:r>
            <a:r>
              <a:rPr lang="en-US" sz="2000" dirty="0">
                <a:latin typeface="+mn-lt"/>
              </a:rPr>
              <a:t> and IoT Core)</a:t>
            </a:r>
          </a:p>
          <a:p>
            <a:endParaRPr lang="en-US" sz="1600"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10091" y="1672489"/>
            <a:ext cx="3762162" cy="3065455"/>
          </a:xfrm>
          <a:prstGeom prst="rect">
            <a:avLst/>
          </a:prstGeom>
          <a:noFill/>
          <a:ln>
            <a:solidFill>
              <a:schemeClr val="accent5"/>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Spatial extensions for SQL Server and SQLite providers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Reverse engineering of database views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Collections of owned entities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Query tagging</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highlight>
                  <a:srgbClr val="FFFF00"/>
                </a:highlight>
                <a:uLnTx/>
                <a:uFillTx/>
                <a:latin typeface="Segoe UI"/>
                <a:ea typeface="+mn-ea"/>
                <a:cs typeface="Segoe UI Semilight" panose="020B0402040204020203" pitchFamily="34" charset="0"/>
              </a:rPr>
              <a: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8476" y="1691477"/>
            <a:ext cx="3710522" cy="4518160"/>
          </a:xfrm>
          <a:prstGeom prst="rect">
            <a:avLst/>
          </a:prstGeom>
          <a:ln>
            <a:solidFill>
              <a:schemeClr val="accent3"/>
            </a:solidFill>
          </a:ln>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Template updates: Bootstrap 4, Angular 6</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Web API improvements, including API security</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HTTP/2</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IIS in-process hosting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Health checks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Endpoint routing</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SignalR</a:t>
            </a:r>
            <a:r>
              <a:rPr kumimoji="0" lang="en-US" sz="20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 Java client now available (.NET Client in 2.1)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10089" y="1678411"/>
            <a:ext cx="3762163"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2283" y="1677311"/>
            <a:ext cx="3706715" cy="5539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 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324" y="1677311"/>
            <a:ext cx="3727735" cy="5539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p:txBody>
          <a:bodyPr/>
          <a:lstStyle/>
          <a:p>
            <a:r>
              <a:rPr lang="en-US" dirty="0"/>
              <a:t>Demo: .NET Core 2.2</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2308324"/>
          </a:xfrm>
          <a:prstGeom prst="rect">
            <a:avLst/>
          </a:prstGeom>
        </p:spPr>
        <p:txBody>
          <a:bodyPr wrap="square">
            <a:spAutoFit/>
          </a:bodyPr>
          <a:lstStyle/>
          <a:p>
            <a:pPr algn="ctr"/>
            <a:r>
              <a:rPr lang="en-US" sz="4800" b="1" dirty="0">
                <a:solidFill>
                  <a:schemeClr val="bg1"/>
                </a:solidFill>
              </a:rPr>
              <a:t>Now Available</a:t>
            </a:r>
            <a:br>
              <a:rPr lang="en-US" sz="4800" b="1" dirty="0">
                <a:solidFill>
                  <a:schemeClr val="bg1"/>
                </a:solidFill>
              </a:rPr>
            </a:br>
            <a:r>
              <a:rPr lang="en-US" sz="4800" b="1" dirty="0">
                <a:solidFill>
                  <a:schemeClr val="bg1"/>
                </a:solidFill>
              </a:rPr>
              <a:t>.NET Core 3.0 </a:t>
            </a:r>
            <a:br>
              <a:rPr lang="en-US" sz="4800" b="1" dirty="0">
                <a:solidFill>
                  <a:schemeClr val="bg1"/>
                </a:solidFill>
              </a:rPr>
            </a:br>
            <a:r>
              <a:rPr lang="en-US" sz="4800" b="1" dirty="0">
                <a:solidFill>
                  <a:schemeClr val="bg1"/>
                </a:solidFill>
              </a:rPr>
              <a:t>preview 6</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2807473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9030" y="56350"/>
            <a:ext cx="10551559"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55" rtl="0" eaLnBrk="1" fontAlgn="auto" latinLnBrk="0" hangingPunct="1">
              <a:lnSpc>
                <a:spcPct val="90000"/>
              </a:lnSpc>
              <a:spcBef>
                <a:spcPts val="0"/>
              </a:spcBef>
              <a:spcAft>
                <a:spcPts val="0"/>
              </a:spcAft>
              <a:buClrTx/>
              <a:buSzTx/>
              <a:buFontTx/>
              <a:buNone/>
              <a:tabLst/>
              <a:defRPr/>
            </a:pPr>
            <a:r>
              <a:rPr kumimoji="0" lang="en-US" sz="5300" b="0" i="0" u="none" strike="noStrike" kern="1200" cap="none" spc="-100" normalizeH="0" baseline="0" noProof="0">
                <a:ln w="3175">
                  <a:noFill/>
                </a:ln>
                <a:solidFill>
                  <a:srgbClr val="505050"/>
                </a:solidFill>
                <a:effectLst/>
                <a:uLnTx/>
                <a:uFillTx/>
                <a:latin typeface="Segoe UI Light"/>
                <a:ea typeface="+mn-ea"/>
                <a:cs typeface="Segoe UI" pitchFamily="34" charset="0"/>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9616" y="1710871"/>
            <a:ext cx="1250398" cy="2075963"/>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527" y="1682702"/>
            <a:ext cx="2504119" cy="2075963"/>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7670" y="1683299"/>
            <a:ext cx="1277956" cy="2075960"/>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20087" y="1683299"/>
            <a:ext cx="1250398" cy="2075960"/>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899" y="3759259"/>
            <a:ext cx="8734361" cy="249565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516" y="384444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168" y="5246578"/>
            <a:ext cx="8657823" cy="89889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6533" y="28727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611" y="3848299"/>
            <a:ext cx="8679822" cy="350930"/>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7053" y="1966961"/>
            <a:ext cx="4123536" cy="1218795"/>
          </a:xfrm>
          <a:prstGeom prst="rect">
            <a:avLst/>
          </a:prstGeom>
          <a:noFill/>
          <a:ln>
            <a:noFill/>
          </a:ln>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9686" y="291123"/>
            <a:ext cx="2174146" cy="10433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5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Light"/>
                <a:ea typeface="+mn-ea"/>
                <a:cs typeface="+mn-cs"/>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9033" y="2096695"/>
            <a:ext cx="5868373" cy="70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a:latin typeface="+mj-lt"/>
              </a:rPr>
              <a:t>.NET Core 3.0 Themes</a:t>
            </a:r>
          </a:p>
        </p:txBody>
      </p:sp>
      <p:sp>
        <p:nvSpPr>
          <p:cNvPr id="9" name="Rectangle 8">
            <a:extLst>
              <a:ext uri="{FF2B5EF4-FFF2-40B4-BE49-F238E27FC236}">
                <a16:creationId xmlns:a16="http://schemas.microsoft.com/office/drawing/2014/main" id="{ED28395D-E673-4604-A342-0E524C9D6968}"/>
              </a:ext>
            </a:extLst>
          </p:cNvPr>
          <p:cNvSpPr/>
          <p:nvPr/>
        </p:nvSpPr>
        <p:spPr>
          <a:xfrm>
            <a:off x="656243" y="3717671"/>
            <a:ext cx="2929939"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Desktop Workloads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&amp; UI Interop</a:t>
            </a:r>
            <a:endParaRPr kumimoji="0" lang="en-US" sz="2400" b="1"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CB375FD2-2E0F-4489-9DE9-A411D5DFC46E}"/>
              </a:ext>
            </a:extLst>
          </p:cNvPr>
          <p:cNvSpPr/>
          <p:nvPr/>
        </p:nvSpPr>
        <p:spPr>
          <a:xfrm>
            <a:off x="4631031" y="3711645"/>
            <a:ext cx="2929939" cy="156966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Web App Development Productivity &amp; Microservices</a:t>
            </a:r>
          </a:p>
        </p:txBody>
      </p:sp>
      <p:sp>
        <p:nvSpPr>
          <p:cNvPr id="16" name="globe_2" title="Icon of a sphere made of lines">
            <a:extLst>
              <a:ext uri="{FF2B5EF4-FFF2-40B4-BE49-F238E27FC236}">
                <a16:creationId xmlns:a16="http://schemas.microsoft.com/office/drawing/2014/main" id="{3B91B990-782D-4610-990B-67B6C676778D}"/>
              </a:ext>
            </a:extLst>
          </p:cNvPr>
          <p:cNvSpPr>
            <a:spLocks noChangeAspect="1" noEditPoints="1"/>
          </p:cNvSpPr>
          <p:nvPr/>
        </p:nvSpPr>
        <p:spPr bwMode="auto">
          <a:xfrm>
            <a:off x="5628561" y="2287107"/>
            <a:ext cx="934877" cy="93487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5" name="Group 4">
            <a:extLst>
              <a:ext uri="{FF2B5EF4-FFF2-40B4-BE49-F238E27FC236}">
                <a16:creationId xmlns:a16="http://schemas.microsoft.com/office/drawing/2014/main" id="{FDD4B80E-CB1F-4A53-89BE-B2B757BDBCA3}"/>
              </a:ext>
            </a:extLst>
          </p:cNvPr>
          <p:cNvGrpSpPr/>
          <p:nvPr/>
        </p:nvGrpSpPr>
        <p:grpSpPr>
          <a:xfrm>
            <a:off x="1527509" y="2287107"/>
            <a:ext cx="1187405" cy="1168018"/>
            <a:chOff x="1527509" y="2287107"/>
            <a:chExt cx="1187405" cy="1168018"/>
          </a:xfrm>
        </p:grpSpPr>
        <p:sp>
          <p:nvSpPr>
            <p:cNvPr id="12" name="desktop" title="a desktop PC">
              <a:extLst>
                <a:ext uri="{FF2B5EF4-FFF2-40B4-BE49-F238E27FC236}">
                  <a16:creationId xmlns:a16="http://schemas.microsoft.com/office/drawing/2014/main" id="{23175E1B-3E2E-49B7-A442-93A904B02708}"/>
                </a:ext>
              </a:extLst>
            </p:cNvPr>
            <p:cNvSpPr>
              <a:spLocks noChangeAspect="1" noEditPoints="1"/>
            </p:cNvSpPr>
            <p:nvPr/>
          </p:nvSpPr>
          <p:spPr bwMode="auto">
            <a:xfrm>
              <a:off x="1527509" y="2287107"/>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7" name="Picture 16" descr="A close up of a logo&#10;&#10;Description generated with very high confidence">
              <a:extLst>
                <a:ext uri="{FF2B5EF4-FFF2-40B4-BE49-F238E27FC236}">
                  <a16:creationId xmlns:a16="http://schemas.microsoft.com/office/drawing/2014/main" id="{8C62A097-B9D9-4F19-A7DE-62EA93921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470" y="2426198"/>
              <a:ext cx="397482" cy="423652"/>
            </a:xfrm>
            <a:prstGeom prst="rect">
              <a:avLst/>
            </a:prstGeom>
            <a:noFill/>
          </p:spPr>
        </p:pic>
      </p:grpSp>
      <p:sp>
        <p:nvSpPr>
          <p:cNvPr id="18" name="Rectangle 17">
            <a:extLst>
              <a:ext uri="{FF2B5EF4-FFF2-40B4-BE49-F238E27FC236}">
                <a16:creationId xmlns:a16="http://schemas.microsoft.com/office/drawing/2014/main" id="{9E16B7B1-9F07-473C-96BA-C0FB076BD4B3}"/>
              </a:ext>
            </a:extLst>
          </p:cNvPr>
          <p:cNvSpPr/>
          <p:nvPr/>
        </p:nvSpPr>
        <p:spPr>
          <a:xfrm>
            <a:off x="8605819" y="3623373"/>
            <a:ext cx="2929939" cy="1200329"/>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05050"/>
                </a:solidFill>
                <a:effectLst/>
                <a:uLnTx/>
                <a:uFillTx/>
                <a:latin typeface="Segoe UI"/>
                <a:ea typeface="+mn-ea"/>
                <a:cs typeface="Segoe UI Semilight" panose="020B0402040204020203" pitchFamily="34" charset="0"/>
              </a:rPr>
              <a:t>Artificial Intelligence &amp; Machine Learning</a:t>
            </a:r>
          </a:p>
        </p:txBody>
      </p:sp>
      <p:sp>
        <p:nvSpPr>
          <p:cNvPr id="19" name="brain_2" title="Icon of a brain with circles and connection lines inside">
            <a:extLst>
              <a:ext uri="{FF2B5EF4-FFF2-40B4-BE49-F238E27FC236}">
                <a16:creationId xmlns:a16="http://schemas.microsoft.com/office/drawing/2014/main" id="{B7C5D415-00C3-47D9-A8A7-4065F22F51EC}"/>
              </a:ext>
            </a:extLst>
          </p:cNvPr>
          <p:cNvSpPr>
            <a:spLocks noChangeAspect="1" noEditPoints="1"/>
          </p:cNvSpPr>
          <p:nvPr/>
        </p:nvSpPr>
        <p:spPr bwMode="auto">
          <a:xfrm>
            <a:off x="9286226" y="2228473"/>
            <a:ext cx="1569123" cy="1052144"/>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584407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527119"/>
          </a:xfrm>
        </p:spPr>
        <p:txBody>
          <a:bodyPr/>
          <a:lstStyle/>
          <a:p>
            <a:r>
              <a:rPr lang="en-US" sz="3600" dirty="0">
                <a:latin typeface="+mn-lt"/>
              </a:rPr>
              <a:t>WinForms and WPF</a:t>
            </a:r>
          </a:p>
          <a:p>
            <a:r>
              <a:rPr lang="en-US" sz="3600" dirty="0">
                <a:latin typeface="+mn-lt"/>
              </a:rPr>
              <a:t>UI Framework Enhancements</a:t>
            </a:r>
          </a:p>
          <a:p>
            <a:pPr lvl="1"/>
            <a:r>
              <a:rPr lang="en-US" sz="2000" dirty="0"/>
              <a:t>XAML Islands - WinForms &amp; WPF can host UWP</a:t>
            </a:r>
          </a:p>
          <a:p>
            <a:pPr lvl="1"/>
            <a:r>
              <a:rPr lang="en-US" sz="2000" dirty="0"/>
              <a:t>XAML Controls – WinForms &amp; WPF browser and media UWP controls</a:t>
            </a:r>
          </a:p>
          <a:p>
            <a:pPr lvl="1"/>
            <a:r>
              <a:rPr lang="en-US" sz="2000" dirty="0"/>
              <a:t>High DPI fixes for WinForms</a:t>
            </a:r>
          </a:p>
          <a:p>
            <a:r>
              <a:rPr lang="en-US" sz="3600" dirty="0">
                <a:latin typeface="+mn-lt"/>
              </a:rPr>
              <a:t>Access to all the Windows 10 APIs</a:t>
            </a:r>
          </a:p>
          <a:p>
            <a:endParaRPr lang="en-US" sz="3600" dirty="0">
              <a:latin typeface="+mn-lt"/>
            </a:endParaRPr>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a:t>Desktop Improvements</a:t>
            </a:r>
          </a:p>
        </p:txBody>
      </p:sp>
      <p:grpSp>
        <p:nvGrpSpPr>
          <p:cNvPr id="38" name="Group 37">
            <a:extLst>
              <a:ext uri="{FF2B5EF4-FFF2-40B4-BE49-F238E27FC236}">
                <a16:creationId xmlns:a16="http://schemas.microsoft.com/office/drawing/2014/main" id="{1741C641-B2AF-41DF-A68E-13EBA2C1AB4A}"/>
              </a:ext>
            </a:extLst>
          </p:cNvPr>
          <p:cNvGrpSpPr/>
          <p:nvPr/>
        </p:nvGrpSpPr>
        <p:grpSpPr>
          <a:xfrm>
            <a:off x="3009891" y="4607410"/>
            <a:ext cx="6172217" cy="1953462"/>
            <a:chOff x="2824426" y="4720868"/>
            <a:chExt cx="6172217" cy="1953462"/>
          </a:xfrm>
        </p:grpSpPr>
        <p:sp>
          <p:nvSpPr>
            <p:cNvPr id="7" name="desktop" title="a desktop PC">
              <a:extLst>
                <a:ext uri="{FF2B5EF4-FFF2-40B4-BE49-F238E27FC236}">
                  <a16:creationId xmlns:a16="http://schemas.microsoft.com/office/drawing/2014/main" id="{70F7BAE5-2F97-4E8B-840B-5CCEAAD3BC93}"/>
                </a:ext>
              </a:extLst>
            </p:cNvPr>
            <p:cNvSpPr>
              <a:spLocks noChangeAspect="1" noEditPoints="1"/>
            </p:cNvSpPr>
            <p:nvPr/>
          </p:nvSpPr>
          <p:spPr bwMode="auto">
            <a:xfrm>
              <a:off x="5217006" y="5400471"/>
              <a:ext cx="1187405" cy="1168018"/>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pic>
          <p:nvPicPr>
            <p:cNvPr id="8" name="Picture 7" descr="A close up of a logo&#10;&#10;Description generated with very high confidence">
              <a:extLst>
                <a:ext uri="{FF2B5EF4-FFF2-40B4-BE49-F238E27FC236}">
                  <a16:creationId xmlns:a16="http://schemas.microsoft.com/office/drawing/2014/main" id="{CFEA0D7B-948D-4FE4-9C49-A7DF1FDC8A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48" y="5539563"/>
              <a:ext cx="397482" cy="423652"/>
            </a:xfrm>
            <a:prstGeom prst="rect">
              <a:avLst/>
            </a:prstGeom>
            <a:noFill/>
          </p:spPr>
        </p:pic>
        <p:cxnSp>
          <p:nvCxnSpPr>
            <p:cNvPr id="3" name="Straight Arrow Connector 2">
              <a:extLst>
                <a:ext uri="{FF2B5EF4-FFF2-40B4-BE49-F238E27FC236}">
                  <a16:creationId xmlns:a16="http://schemas.microsoft.com/office/drawing/2014/main" id="{C08F4FF1-07C5-4F4E-BA06-6D3F9D7F4197}"/>
                </a:ext>
              </a:extLst>
            </p:cNvPr>
            <p:cNvCxnSpPr>
              <a:cxnSpLocks/>
            </p:cNvCxnSpPr>
            <p:nvPr/>
          </p:nvCxnSpPr>
          <p:spPr>
            <a:xfrm>
              <a:off x="4406988" y="5083039"/>
              <a:ext cx="593702" cy="24478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768622A-8D19-4F75-BF82-3FFBCB583CD4}"/>
                </a:ext>
              </a:extLst>
            </p:cNvPr>
            <p:cNvCxnSpPr>
              <a:cxnSpLocks/>
            </p:cNvCxnSpPr>
            <p:nvPr/>
          </p:nvCxnSpPr>
          <p:spPr>
            <a:xfrm flipH="1">
              <a:off x="6531219" y="5118638"/>
              <a:ext cx="962375" cy="37220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0817545-5218-4C12-B624-B15F478199DF}"/>
                </a:ext>
              </a:extLst>
            </p:cNvPr>
            <p:cNvCxnSpPr/>
            <p:nvPr/>
          </p:nvCxnSpPr>
          <p:spPr>
            <a:xfrm flipV="1">
              <a:off x="4189228" y="6124353"/>
              <a:ext cx="797442" cy="2977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70BE72A-AAD5-4684-87B7-9089DDF625DB}"/>
                </a:ext>
              </a:extLst>
            </p:cNvPr>
            <p:cNvCxnSpPr>
              <a:cxnSpLocks/>
            </p:cNvCxnSpPr>
            <p:nvPr/>
          </p:nvCxnSpPr>
          <p:spPr>
            <a:xfrm flipH="1" flipV="1">
              <a:off x="6531219" y="6124353"/>
              <a:ext cx="993880" cy="1488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GenericApp_EB3B" title="Icon of an app window">
              <a:extLst>
                <a:ext uri="{FF2B5EF4-FFF2-40B4-BE49-F238E27FC236}">
                  <a16:creationId xmlns:a16="http://schemas.microsoft.com/office/drawing/2014/main" id="{7E50F6A6-970C-4597-BF22-DBAE0299F2A4}"/>
                </a:ext>
              </a:extLst>
            </p:cNvPr>
            <p:cNvSpPr>
              <a:spLocks noChangeAspect="1" noEditPoints="1"/>
            </p:cNvSpPr>
            <p:nvPr/>
          </p:nvSpPr>
          <p:spPr bwMode="auto">
            <a:xfrm>
              <a:off x="3704377" y="4888277"/>
              <a:ext cx="575803" cy="460824"/>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Website" title="Icon of multiple app windows">
              <a:extLst>
                <a:ext uri="{FF2B5EF4-FFF2-40B4-BE49-F238E27FC236}">
                  <a16:creationId xmlns:a16="http://schemas.microsoft.com/office/drawing/2014/main" id="{91984D04-4347-4999-A5B6-9A5B6A4373B3}"/>
                </a:ext>
              </a:extLst>
            </p:cNvPr>
            <p:cNvSpPr>
              <a:spLocks noChangeAspect="1" noEditPoints="1"/>
            </p:cNvSpPr>
            <p:nvPr/>
          </p:nvSpPr>
          <p:spPr bwMode="auto">
            <a:xfrm>
              <a:off x="3439079" y="6169799"/>
              <a:ext cx="575803" cy="504531"/>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pen" title="Icon of a surface pen with a drawn line below it">
              <a:extLst>
                <a:ext uri="{FF2B5EF4-FFF2-40B4-BE49-F238E27FC236}">
                  <a16:creationId xmlns:a16="http://schemas.microsoft.com/office/drawing/2014/main" id="{2CBB8CEB-72B7-4A7A-B793-D2B9BBA5758A}"/>
                </a:ext>
              </a:extLst>
            </p:cNvPr>
            <p:cNvSpPr>
              <a:spLocks noChangeAspect="1" noEditPoints="1"/>
            </p:cNvSpPr>
            <p:nvPr/>
          </p:nvSpPr>
          <p:spPr bwMode="auto">
            <a:xfrm>
              <a:off x="7529637" y="4720868"/>
              <a:ext cx="514683" cy="520917"/>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6" name="PhotoCollection_E7AA" title="Icon of a stacked photo of a landscape">
              <a:extLst>
                <a:ext uri="{FF2B5EF4-FFF2-40B4-BE49-F238E27FC236}">
                  <a16:creationId xmlns:a16="http://schemas.microsoft.com/office/drawing/2014/main" id="{4DCC9A28-30FC-49E8-9460-435EECE96D8D}"/>
                </a:ext>
              </a:extLst>
            </p:cNvPr>
            <p:cNvSpPr>
              <a:spLocks noChangeAspect="1" noEditPoints="1"/>
            </p:cNvSpPr>
            <p:nvPr/>
          </p:nvSpPr>
          <p:spPr bwMode="auto">
            <a:xfrm>
              <a:off x="8385688" y="5327824"/>
              <a:ext cx="610955" cy="46681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8" name="Straight Arrow Connector 27">
              <a:extLst>
                <a:ext uri="{FF2B5EF4-FFF2-40B4-BE49-F238E27FC236}">
                  <a16:creationId xmlns:a16="http://schemas.microsoft.com/office/drawing/2014/main" id="{358DEF2C-8B6D-45C5-9014-D06B40B36164}"/>
                </a:ext>
              </a:extLst>
            </p:cNvPr>
            <p:cNvCxnSpPr>
              <a:cxnSpLocks/>
            </p:cNvCxnSpPr>
            <p:nvPr/>
          </p:nvCxnSpPr>
          <p:spPr>
            <a:xfrm flipH="1">
              <a:off x="6634748" y="5597937"/>
              <a:ext cx="1626418" cy="1861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01DAE09-29BA-414F-AE8E-BB4CCA8EE45D}"/>
                </a:ext>
              </a:extLst>
            </p:cNvPr>
            <p:cNvGrpSpPr/>
            <p:nvPr/>
          </p:nvGrpSpPr>
          <p:grpSpPr>
            <a:xfrm>
              <a:off x="7606535" y="6137284"/>
              <a:ext cx="654631" cy="526898"/>
              <a:chOff x="7606535" y="6137284"/>
              <a:chExt cx="654631" cy="526898"/>
            </a:xfrm>
          </p:grpSpPr>
          <p:sp>
            <p:nvSpPr>
              <p:cNvPr id="25" name="film" title="Icon of a filmstrip">
                <a:extLst>
                  <a:ext uri="{FF2B5EF4-FFF2-40B4-BE49-F238E27FC236}">
                    <a16:creationId xmlns:a16="http://schemas.microsoft.com/office/drawing/2014/main" id="{886A583A-13ED-48E1-82C3-6EC3CFED3F81}"/>
                  </a:ext>
                </a:extLst>
              </p:cNvPr>
              <p:cNvSpPr>
                <a:spLocks noChangeAspect="1" noEditPoints="1"/>
              </p:cNvSpPr>
              <p:nvPr/>
            </p:nvSpPr>
            <p:spPr bwMode="auto">
              <a:xfrm>
                <a:off x="7606535" y="6137284"/>
                <a:ext cx="654631" cy="526898"/>
              </a:xfrm>
              <a:custGeom>
                <a:avLst/>
                <a:gdLst>
                  <a:gd name="T0" fmla="*/ 246 w 246"/>
                  <a:gd name="T1" fmla="*/ 95 h 198"/>
                  <a:gd name="T2" fmla="*/ 246 w 246"/>
                  <a:gd name="T3" fmla="*/ 198 h 198"/>
                  <a:gd name="T4" fmla="*/ 0 w 246"/>
                  <a:gd name="T5" fmla="*/ 198 h 198"/>
                  <a:gd name="T6" fmla="*/ 0 w 246"/>
                  <a:gd name="T7" fmla="*/ 0 h 198"/>
                  <a:gd name="T8" fmla="*/ 246 w 246"/>
                  <a:gd name="T9" fmla="*/ 0 h 198"/>
                  <a:gd name="T10" fmla="*/ 246 w 246"/>
                  <a:gd name="T11" fmla="*/ 95 h 198"/>
                  <a:gd name="T12" fmla="*/ 33 w 246"/>
                  <a:gd name="T13" fmla="*/ 36 h 198"/>
                  <a:gd name="T14" fmla="*/ 33 w 246"/>
                  <a:gd name="T15" fmla="*/ 54 h 198"/>
                  <a:gd name="T16" fmla="*/ 33 w 246"/>
                  <a:gd name="T17" fmla="*/ 0 h 198"/>
                  <a:gd name="T18" fmla="*/ 33 w 246"/>
                  <a:gd name="T19" fmla="*/ 17 h 198"/>
                  <a:gd name="T20" fmla="*/ 33 w 246"/>
                  <a:gd name="T21" fmla="*/ 72 h 198"/>
                  <a:gd name="T22" fmla="*/ 33 w 246"/>
                  <a:gd name="T23" fmla="*/ 89 h 198"/>
                  <a:gd name="T24" fmla="*/ 33 w 246"/>
                  <a:gd name="T25" fmla="*/ 108 h 198"/>
                  <a:gd name="T26" fmla="*/ 33 w 246"/>
                  <a:gd name="T27" fmla="*/ 126 h 198"/>
                  <a:gd name="T28" fmla="*/ 33 w 246"/>
                  <a:gd name="T29" fmla="*/ 144 h 198"/>
                  <a:gd name="T30" fmla="*/ 33 w 246"/>
                  <a:gd name="T31" fmla="*/ 161 h 198"/>
                  <a:gd name="T32" fmla="*/ 33 w 246"/>
                  <a:gd name="T33" fmla="*/ 180 h 198"/>
                  <a:gd name="T34" fmla="*/ 33 w 246"/>
                  <a:gd name="T35" fmla="*/ 198 h 198"/>
                  <a:gd name="T36" fmla="*/ 214 w 246"/>
                  <a:gd name="T37" fmla="*/ 36 h 198"/>
                  <a:gd name="T38" fmla="*/ 214 w 246"/>
                  <a:gd name="T39" fmla="*/ 54 h 198"/>
                  <a:gd name="T40" fmla="*/ 214 w 246"/>
                  <a:gd name="T41" fmla="*/ 0 h 198"/>
                  <a:gd name="T42" fmla="*/ 214 w 246"/>
                  <a:gd name="T43" fmla="*/ 17 h 198"/>
                  <a:gd name="T44" fmla="*/ 214 w 246"/>
                  <a:gd name="T45" fmla="*/ 72 h 198"/>
                  <a:gd name="T46" fmla="*/ 214 w 246"/>
                  <a:gd name="T47" fmla="*/ 89 h 198"/>
                  <a:gd name="T48" fmla="*/ 214 w 246"/>
                  <a:gd name="T49" fmla="*/ 108 h 198"/>
                  <a:gd name="T50" fmla="*/ 214 w 246"/>
                  <a:gd name="T51" fmla="*/ 126 h 198"/>
                  <a:gd name="T52" fmla="*/ 214 w 246"/>
                  <a:gd name="T53" fmla="*/ 144 h 198"/>
                  <a:gd name="T54" fmla="*/ 214 w 246"/>
                  <a:gd name="T55" fmla="*/ 161 h 198"/>
                  <a:gd name="T56" fmla="*/ 214 w 246"/>
                  <a:gd name="T57" fmla="*/ 180 h 198"/>
                  <a:gd name="T58" fmla="*/ 214 w 246"/>
                  <a:gd name="T59"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6" h="198">
                    <a:moveTo>
                      <a:pt x="246" y="95"/>
                    </a:moveTo>
                    <a:lnTo>
                      <a:pt x="246" y="198"/>
                    </a:lnTo>
                    <a:lnTo>
                      <a:pt x="0" y="198"/>
                    </a:lnTo>
                    <a:lnTo>
                      <a:pt x="0" y="0"/>
                    </a:lnTo>
                    <a:lnTo>
                      <a:pt x="246" y="0"/>
                    </a:lnTo>
                    <a:lnTo>
                      <a:pt x="246" y="95"/>
                    </a:lnTo>
                    <a:moveTo>
                      <a:pt x="33" y="36"/>
                    </a:moveTo>
                    <a:lnTo>
                      <a:pt x="33" y="54"/>
                    </a:lnTo>
                    <a:moveTo>
                      <a:pt x="33" y="0"/>
                    </a:moveTo>
                    <a:lnTo>
                      <a:pt x="33" y="17"/>
                    </a:lnTo>
                    <a:moveTo>
                      <a:pt x="33" y="72"/>
                    </a:moveTo>
                    <a:lnTo>
                      <a:pt x="33" y="89"/>
                    </a:lnTo>
                    <a:moveTo>
                      <a:pt x="33" y="108"/>
                    </a:moveTo>
                    <a:lnTo>
                      <a:pt x="33" y="126"/>
                    </a:lnTo>
                    <a:moveTo>
                      <a:pt x="33" y="144"/>
                    </a:moveTo>
                    <a:lnTo>
                      <a:pt x="33" y="161"/>
                    </a:lnTo>
                    <a:moveTo>
                      <a:pt x="33" y="180"/>
                    </a:moveTo>
                    <a:lnTo>
                      <a:pt x="33" y="198"/>
                    </a:lnTo>
                    <a:moveTo>
                      <a:pt x="214" y="36"/>
                    </a:moveTo>
                    <a:lnTo>
                      <a:pt x="214" y="54"/>
                    </a:lnTo>
                    <a:moveTo>
                      <a:pt x="214" y="0"/>
                    </a:moveTo>
                    <a:lnTo>
                      <a:pt x="214" y="17"/>
                    </a:lnTo>
                    <a:moveTo>
                      <a:pt x="214" y="72"/>
                    </a:moveTo>
                    <a:lnTo>
                      <a:pt x="214" y="89"/>
                    </a:lnTo>
                    <a:moveTo>
                      <a:pt x="214" y="108"/>
                    </a:moveTo>
                    <a:lnTo>
                      <a:pt x="214" y="126"/>
                    </a:lnTo>
                    <a:moveTo>
                      <a:pt x="214" y="144"/>
                    </a:moveTo>
                    <a:lnTo>
                      <a:pt x="214" y="161"/>
                    </a:lnTo>
                    <a:moveTo>
                      <a:pt x="214" y="180"/>
                    </a:moveTo>
                    <a:lnTo>
                      <a:pt x="214" y="198"/>
                    </a:ln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video_2" title="Icon of a video camera">
                <a:extLst>
                  <a:ext uri="{FF2B5EF4-FFF2-40B4-BE49-F238E27FC236}">
                    <a16:creationId xmlns:a16="http://schemas.microsoft.com/office/drawing/2014/main" id="{51EE4E1C-1F8C-4789-810A-FB7791F1FE42}"/>
                  </a:ext>
                </a:extLst>
              </p:cNvPr>
              <p:cNvSpPr>
                <a:spLocks noChangeAspect="1" noEditPoints="1"/>
              </p:cNvSpPr>
              <p:nvPr/>
            </p:nvSpPr>
            <p:spPr bwMode="auto">
              <a:xfrm>
                <a:off x="7739242" y="6304279"/>
                <a:ext cx="389215" cy="179515"/>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5" name="Browser_3" title="Icon of a browser window with an arrow pointing from the outside to the center">
              <a:extLst>
                <a:ext uri="{FF2B5EF4-FFF2-40B4-BE49-F238E27FC236}">
                  <a16:creationId xmlns:a16="http://schemas.microsoft.com/office/drawing/2014/main" id="{32792F5E-5A4B-4D69-AB55-33D6FE3B18B1}"/>
                </a:ext>
              </a:extLst>
            </p:cNvPr>
            <p:cNvSpPr>
              <a:spLocks noChangeAspect="1" noEditPoints="1"/>
            </p:cNvSpPr>
            <p:nvPr/>
          </p:nvSpPr>
          <p:spPr bwMode="auto">
            <a:xfrm>
              <a:off x="2824426" y="5371937"/>
              <a:ext cx="575803" cy="547692"/>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37" name="Straight Arrow Connector 36">
              <a:extLst>
                <a:ext uri="{FF2B5EF4-FFF2-40B4-BE49-F238E27FC236}">
                  <a16:creationId xmlns:a16="http://schemas.microsoft.com/office/drawing/2014/main" id="{5A738494-4F3B-4809-ADDB-354F44660F54}"/>
                </a:ext>
              </a:extLst>
            </p:cNvPr>
            <p:cNvCxnSpPr/>
            <p:nvPr/>
          </p:nvCxnSpPr>
          <p:spPr>
            <a:xfrm>
              <a:off x="3704377" y="5668822"/>
              <a:ext cx="1296313" cy="825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70353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914629-C364-480F-8E7F-83A49E6DA1A8}"/>
              </a:ext>
            </a:extLst>
          </p:cNvPr>
          <p:cNvSpPr>
            <a:spLocks noGrp="1"/>
          </p:cNvSpPr>
          <p:nvPr>
            <p:ph type="body" sz="quarter" idx="10"/>
          </p:nvPr>
        </p:nvSpPr>
        <p:spPr>
          <a:xfrm>
            <a:off x="269239" y="1189177"/>
            <a:ext cx="11653523" cy="3581430"/>
          </a:xfrm>
        </p:spPr>
        <p:txBody>
          <a:bodyPr/>
          <a:lstStyle/>
          <a:p>
            <a:r>
              <a:rPr lang="en-US" sz="3600">
                <a:latin typeface="+mn-lt"/>
              </a:rPr>
              <a:t>Deployment Flexibility</a:t>
            </a:r>
          </a:p>
          <a:p>
            <a:pPr lvl="1"/>
            <a:r>
              <a:rPr lang="en-US" sz="2000"/>
              <a:t>Side-by-side support</a:t>
            </a:r>
          </a:p>
          <a:p>
            <a:pPr lvl="1"/>
            <a:r>
              <a:rPr lang="en-US" sz="2000"/>
              <a:t>Machine global or app local framework</a:t>
            </a:r>
          </a:p>
          <a:p>
            <a:pPr lvl="1"/>
            <a:r>
              <a:rPr lang="en-US" sz="2000"/>
              <a:t>Self-contained EXEs</a:t>
            </a:r>
          </a:p>
          <a:p>
            <a:r>
              <a:rPr lang="en-US" sz="3600">
                <a:latin typeface="+mn-lt"/>
              </a:rPr>
              <a:t>Core runtime and API improvements</a:t>
            </a:r>
          </a:p>
          <a:p>
            <a:r>
              <a:rPr lang="en-US" sz="3600">
                <a:latin typeface="+mn-lt"/>
              </a:rPr>
              <a:t>Performance</a:t>
            </a:r>
          </a:p>
          <a:p>
            <a:pPr marL="0" indent="0">
              <a:buNone/>
            </a:pPr>
            <a:endParaRPr lang="en-US" sz="3600">
              <a:latin typeface="+mn-lt"/>
            </a:endParaRPr>
          </a:p>
        </p:txBody>
      </p:sp>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a:t>Why Windows Desktop on .NET Core?</a:t>
            </a:r>
          </a:p>
        </p:txBody>
      </p:sp>
      <p:sp>
        <p:nvSpPr>
          <p:cNvPr id="4" name="Product_ECDC" title="Icon of a box">
            <a:extLst>
              <a:ext uri="{FF2B5EF4-FFF2-40B4-BE49-F238E27FC236}">
                <a16:creationId xmlns:a16="http://schemas.microsoft.com/office/drawing/2014/main" id="{C45D0C72-C14B-437C-9F85-6AABE0502DB7}"/>
              </a:ext>
            </a:extLst>
          </p:cNvPr>
          <p:cNvSpPr>
            <a:spLocks noChangeAspect="1" noEditPoints="1"/>
          </p:cNvSpPr>
          <p:nvPr/>
        </p:nvSpPr>
        <p:spPr bwMode="auto">
          <a:xfrm>
            <a:off x="2422187" y="4546454"/>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Product_ECDC" title="Icon of a box">
            <a:extLst>
              <a:ext uri="{FF2B5EF4-FFF2-40B4-BE49-F238E27FC236}">
                <a16:creationId xmlns:a16="http://schemas.microsoft.com/office/drawing/2014/main" id="{6A700AED-EB4C-451C-BBC4-64CFC20AE146}"/>
              </a:ext>
            </a:extLst>
          </p:cNvPr>
          <p:cNvSpPr>
            <a:spLocks noChangeAspect="1" noEditPoints="1"/>
          </p:cNvSpPr>
          <p:nvPr/>
        </p:nvSpPr>
        <p:spPr bwMode="auto">
          <a:xfrm>
            <a:off x="5202865" y="4546455"/>
            <a:ext cx="1377181" cy="1549375"/>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F4E07A3E-6C58-48F7-8861-D1A409D2E010}"/>
              </a:ext>
            </a:extLst>
          </p:cNvPr>
          <p:cNvSpPr txBox="1"/>
          <p:nvPr/>
        </p:nvSpPr>
        <p:spPr>
          <a:xfrm>
            <a:off x="3948223"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X</a:t>
            </a:r>
          </a:p>
        </p:txBody>
      </p:sp>
      <p:sp>
        <p:nvSpPr>
          <p:cNvPr id="7" name="TextBox 6">
            <a:extLst>
              <a:ext uri="{FF2B5EF4-FFF2-40B4-BE49-F238E27FC236}">
                <a16:creationId xmlns:a16="http://schemas.microsoft.com/office/drawing/2014/main" id="{0596E4D0-51EE-4CBC-9CFE-F7C5CCAEDF31}"/>
              </a:ext>
            </a:extLst>
          </p:cNvPr>
          <p:cNvSpPr txBox="1"/>
          <p:nvPr/>
        </p:nvSpPr>
        <p:spPr>
          <a:xfrm>
            <a:off x="6728902" y="4868709"/>
            <a:ext cx="1105786"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gradFill>
                  <a:gsLst>
                    <a:gs pos="2917">
                      <a:schemeClr val="tx1"/>
                    </a:gs>
                    <a:gs pos="30000">
                      <a:schemeClr val="tx1"/>
                    </a:gs>
                  </a:gsLst>
                  <a:lin ang="5400000" scaled="0"/>
                </a:gradFill>
              </a:rPr>
              <a:t>=</a:t>
            </a:r>
          </a:p>
        </p:txBody>
      </p:sp>
      <p:sp>
        <p:nvSpPr>
          <p:cNvPr id="8" name="heart" title="Icon of a heart">
            <a:extLst>
              <a:ext uri="{FF2B5EF4-FFF2-40B4-BE49-F238E27FC236}">
                <a16:creationId xmlns:a16="http://schemas.microsoft.com/office/drawing/2014/main" id="{8BCC5AD2-253B-45B3-B16F-C0B4162BC0B3}"/>
              </a:ext>
            </a:extLst>
          </p:cNvPr>
          <p:cNvSpPr>
            <a:spLocks noChangeAspect="1"/>
          </p:cNvSpPr>
          <p:nvPr/>
        </p:nvSpPr>
        <p:spPr bwMode="auto">
          <a:xfrm>
            <a:off x="7983543" y="4665632"/>
            <a:ext cx="1439883" cy="1311015"/>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28661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FEB74573-1894-419D-BEA8-7237C0B9CA16}"/>
              </a:ext>
            </a:extLst>
          </p:cNvPr>
          <p:cNvCxnSpPr>
            <a:cxnSpLocks/>
            <a:stCxn id="70" idx="3"/>
            <a:endCxn id="72" idx="1"/>
          </p:cNvCxnSpPr>
          <p:nvPr/>
        </p:nvCxnSpPr>
        <p:spPr>
          <a:xfrm flipV="1">
            <a:off x="2977599" y="1401582"/>
            <a:ext cx="2452101" cy="7150"/>
          </a:xfrm>
          <a:prstGeom prst="straightConnector1">
            <a:avLst/>
          </a:prstGeom>
          <a:ln w="50800">
            <a:gradFill flip="none" rotWithShape="1">
              <a:gsLst>
                <a:gs pos="6195">
                  <a:schemeClr val="accent2"/>
                </a:gs>
                <a:gs pos="100000">
                  <a:srgbClr val="002060"/>
                </a:gs>
                <a:gs pos="100000">
                  <a:srgbClr val="002060"/>
                </a:gs>
              </a:gsLst>
              <a:lin ang="2700000" scaled="1"/>
              <a:tileRect/>
            </a:gra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2965B93-1C2B-42D5-A58C-ACC2DDE47D09}"/>
              </a:ext>
            </a:extLst>
          </p:cNvPr>
          <p:cNvCxnSpPr>
            <a:cxnSpLocks/>
          </p:cNvCxnSpPr>
          <p:nvPr/>
        </p:nvCxnSpPr>
        <p:spPr>
          <a:xfrm flipV="1">
            <a:off x="1433284" y="1408732"/>
            <a:ext cx="477062" cy="5162"/>
          </a:xfrm>
          <a:prstGeom prst="straightConnector1">
            <a:avLst/>
          </a:prstGeom>
          <a:ln w="50800">
            <a:gradFill flip="none" rotWithShape="1">
              <a:gsLst>
                <a:gs pos="0">
                  <a:srgbClr val="FA7F22"/>
                </a:gs>
                <a:gs pos="94000">
                  <a:srgbClr val="0078D7"/>
                </a:gs>
              </a:gsLst>
              <a:lin ang="2700000" scaled="1"/>
              <a:tileRect/>
            </a:gra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29480E53-0D1D-44B0-B456-32AD40C4C821}"/>
              </a:ext>
            </a:extLst>
          </p:cNvPr>
          <p:cNvSpPr/>
          <p:nvPr/>
        </p:nvSpPr>
        <p:spPr>
          <a:xfrm>
            <a:off x="5275347" y="3065786"/>
            <a:ext cx="1727711" cy="1797104"/>
          </a:xfrm>
          <a:prstGeom prst="rect">
            <a:avLst/>
          </a:prstGeom>
          <a:solidFill>
            <a:srgbClr val="002060"/>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50505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2B2D7F04-A53A-4DB4-8FC6-1E83B113A5C6}"/>
              </a:ext>
            </a:extLst>
          </p:cNvPr>
          <p:cNvSpPr/>
          <p:nvPr/>
        </p:nvSpPr>
        <p:spPr>
          <a:xfrm>
            <a:off x="1352663" y="3065784"/>
            <a:ext cx="2114286" cy="1791999"/>
          </a:xfrm>
          <a:prstGeom prst="rect">
            <a:avLst/>
          </a:prstGeom>
          <a:solidFill>
            <a:schemeClr val="accent2"/>
          </a:solidFill>
          <a:ln w="9525">
            <a:solidFill>
              <a:schemeClr val="tx1"/>
            </a:solidFill>
          </a:ln>
        </p:spPr>
        <p:style>
          <a:lnRef idx="1">
            <a:schemeClr val="accent3"/>
          </a:lnRef>
          <a:fillRef idx="3">
            <a:schemeClr val="accent3"/>
          </a:fillRef>
          <a:effectRef idx="2">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Highly-compatible, targeted improvements,  like last few releases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097D88CD-55E5-447D-BC21-9231C29A8BDB}"/>
              </a:ext>
            </a:extLst>
          </p:cNvPr>
          <p:cNvSpPr txBox="1"/>
          <p:nvPr/>
        </p:nvSpPr>
        <p:spPr>
          <a:xfrm>
            <a:off x="552893" y="5209712"/>
            <a:ext cx="3652392" cy="58477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.NET Framework support </a:t>
            </a:r>
            <a:r>
              <a:rPr kumimoji="0" lang="en-US" sz="1600" b="1"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unchanged</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 (supported for life of Windows)</a:t>
            </a:r>
          </a:p>
        </p:txBody>
      </p:sp>
      <p:sp>
        <p:nvSpPr>
          <p:cNvPr id="8" name="TextBox 7">
            <a:extLst>
              <a:ext uri="{FF2B5EF4-FFF2-40B4-BE49-F238E27FC236}">
                <a16:creationId xmlns:a16="http://schemas.microsoft.com/office/drawing/2014/main" id="{9C8A6DCF-BCA3-4DD6-8A1A-DC63BED0C053}"/>
              </a:ext>
            </a:extLst>
          </p:cNvPr>
          <p:cNvSpPr txBox="1"/>
          <p:nvPr/>
        </p:nvSpPr>
        <p:spPr>
          <a:xfrm>
            <a:off x="5240595" y="5233902"/>
            <a:ext cx="5709759" cy="584775"/>
          </a:xfrm>
          <a:prstGeom prst="rect">
            <a:avLst/>
          </a:prstGeom>
          <a:noFill/>
          <a:ln>
            <a:no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Side-by-side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a:solidFill>
                  <a:srgbClr val="505050"/>
                </a:solidFill>
                <a:latin typeface="Segoe UI Light" panose="020B0502040204020203" pitchFamily="34" charset="0"/>
                <a:cs typeface="Segoe UI Light" panose="020B0502040204020203" pitchFamily="34" charset="0"/>
              </a:rPr>
              <a:t>S</a:t>
            </a:r>
            <a:r>
              <a:rPr kumimoji="0" lang="en-US" sz="1600" b="0" i="0" u="none" strike="noStrike" kern="1200" cap="none" spc="0" normalizeH="0" baseline="0" noProof="0">
                <a:ln>
                  <a:noFill/>
                </a:ln>
                <a:solidFill>
                  <a:srgbClr val="505050"/>
                </a:solidFill>
                <a:effectLst/>
                <a:uLnTx/>
                <a:uFillTx/>
                <a:latin typeface="Segoe UI Light" panose="020B0502040204020203" pitchFamily="34" charset="0"/>
                <a:ea typeface="+mn-ea"/>
                <a:cs typeface="Segoe UI Light" panose="020B0502040204020203" pitchFamily="34" charset="0"/>
              </a:rPr>
              <a:t>elf-contained EXEs</a:t>
            </a:r>
          </a:p>
        </p:txBody>
      </p:sp>
      <p:sp>
        <p:nvSpPr>
          <p:cNvPr id="27" name="Rectangle: Rounded Corners 26">
            <a:extLst>
              <a:ext uri="{FF2B5EF4-FFF2-40B4-BE49-F238E27FC236}">
                <a16:creationId xmlns:a16="http://schemas.microsoft.com/office/drawing/2014/main" id="{A5AA00FB-E439-414F-AFDE-14EBC0A71510}"/>
              </a:ext>
            </a:extLst>
          </p:cNvPr>
          <p:cNvSpPr/>
          <p:nvPr/>
        </p:nvSpPr>
        <p:spPr>
          <a:xfrm>
            <a:off x="5429701" y="3118707"/>
            <a:ext cx="1380944" cy="378524"/>
          </a:xfrm>
          <a:prstGeom prst="round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UWP</a:t>
            </a:r>
          </a:p>
        </p:txBody>
      </p:sp>
      <p:sp>
        <p:nvSpPr>
          <p:cNvPr id="53" name="Rectangle 52">
            <a:extLst>
              <a:ext uri="{FF2B5EF4-FFF2-40B4-BE49-F238E27FC236}">
                <a16:creationId xmlns:a16="http://schemas.microsoft.com/office/drawing/2014/main" id="{1DC982B8-128E-48D2-94D6-5B45510484BF}"/>
              </a:ext>
            </a:extLst>
          </p:cNvPr>
          <p:cNvSpPr/>
          <p:nvPr/>
        </p:nvSpPr>
        <p:spPr>
          <a:xfrm>
            <a:off x="5273580" y="2463143"/>
            <a:ext cx="1735871" cy="2395486"/>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54" name="Picture 53" descr="A close up of a logo&#10;&#10;Description generated with very high confidence">
            <a:extLst>
              <a:ext uri="{FF2B5EF4-FFF2-40B4-BE49-F238E27FC236}">
                <a16:creationId xmlns:a16="http://schemas.microsoft.com/office/drawing/2014/main" id="{705ABFBF-E31D-4887-A62B-DF5A6D708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9329" y="2623811"/>
            <a:ext cx="235418" cy="250918"/>
          </a:xfrm>
          <a:prstGeom prst="rect">
            <a:avLst/>
          </a:prstGeom>
        </p:spPr>
      </p:pic>
      <p:sp>
        <p:nvSpPr>
          <p:cNvPr id="41" name="Rectangle 40">
            <a:extLst>
              <a:ext uri="{FF2B5EF4-FFF2-40B4-BE49-F238E27FC236}">
                <a16:creationId xmlns:a16="http://schemas.microsoft.com/office/drawing/2014/main" id="{02C3CF1F-67A4-4843-8F64-0FAEB3D1BC4F}"/>
              </a:ext>
            </a:extLst>
          </p:cNvPr>
          <p:cNvSpPr/>
          <p:nvPr/>
        </p:nvSpPr>
        <p:spPr>
          <a:xfrm>
            <a:off x="8371959" y="3066629"/>
            <a:ext cx="1280160" cy="17903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DATA</a:t>
            </a:r>
          </a:p>
        </p:txBody>
      </p:sp>
      <p:sp>
        <p:nvSpPr>
          <p:cNvPr id="40" name="Rectangle 39">
            <a:extLst>
              <a:ext uri="{FF2B5EF4-FFF2-40B4-BE49-F238E27FC236}">
                <a16:creationId xmlns:a16="http://schemas.microsoft.com/office/drawing/2014/main" id="{144F15FE-3A7B-4E6D-88E1-CD23180BD063}"/>
              </a:ext>
            </a:extLst>
          </p:cNvPr>
          <p:cNvSpPr/>
          <p:nvPr/>
        </p:nvSpPr>
        <p:spPr>
          <a:xfrm>
            <a:off x="7089205" y="3069170"/>
            <a:ext cx="1280160" cy="1790307"/>
          </a:xfrm>
          <a:prstGeom prst="rect">
            <a:avLst/>
          </a:prstGeom>
          <a:solidFill>
            <a:srgbClr val="FFC000"/>
          </a:solidFill>
          <a:ln/>
        </p:spPr>
        <p:style>
          <a:lnRef idx="1">
            <a:schemeClr val="accent6"/>
          </a:lnRef>
          <a:fillRef idx="2">
            <a:schemeClr val="accent6"/>
          </a:fillRef>
          <a:effectRef idx="1">
            <a:schemeClr val="accent6"/>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WEB</a:t>
            </a:r>
          </a:p>
        </p:txBody>
      </p:sp>
      <p:sp>
        <p:nvSpPr>
          <p:cNvPr id="38" name="Rectangle: Rounded Corners 37">
            <a:extLst>
              <a:ext uri="{FF2B5EF4-FFF2-40B4-BE49-F238E27FC236}">
                <a16:creationId xmlns:a16="http://schemas.microsoft.com/office/drawing/2014/main" id="{5F91F48F-2CCF-40C0-B869-F2D27AB9FD1A}"/>
              </a:ext>
            </a:extLst>
          </p:cNvPr>
          <p:cNvSpPr/>
          <p:nvPr/>
        </p:nvSpPr>
        <p:spPr>
          <a:xfrm>
            <a:off x="7169154" y="3755302"/>
            <a:ext cx="1118125" cy="497048"/>
          </a:xfrm>
          <a:prstGeom prst="roundRect">
            <a:avLst/>
          </a:prstGeom>
          <a:solidFill>
            <a:srgbClr val="FA7F22"/>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ASP.NET Core</a:t>
            </a:r>
          </a:p>
        </p:txBody>
      </p:sp>
      <p:sp>
        <p:nvSpPr>
          <p:cNvPr id="39" name="Rectangle: Rounded Corners 38">
            <a:extLst>
              <a:ext uri="{FF2B5EF4-FFF2-40B4-BE49-F238E27FC236}">
                <a16:creationId xmlns:a16="http://schemas.microsoft.com/office/drawing/2014/main" id="{897E17CF-27B2-46DC-9EC4-A2A04CC2ED0F}"/>
              </a:ext>
            </a:extLst>
          </p:cNvPr>
          <p:cNvSpPr/>
          <p:nvPr/>
        </p:nvSpPr>
        <p:spPr>
          <a:xfrm>
            <a:off x="8446181" y="3771940"/>
            <a:ext cx="1124656" cy="465948"/>
          </a:xfrm>
          <a:prstGeom prst="roundRect">
            <a:avLst/>
          </a:prstGeom>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EF Core</a:t>
            </a:r>
          </a:p>
        </p:txBody>
      </p:sp>
      <p:pic>
        <p:nvPicPr>
          <p:cNvPr id="45" name="Picture 44" descr="A close up of a logo&#10;&#10;Description generated with very high confidence">
            <a:extLst>
              <a:ext uri="{FF2B5EF4-FFF2-40B4-BE49-F238E27FC236}">
                <a16:creationId xmlns:a16="http://schemas.microsoft.com/office/drawing/2014/main" id="{A68A71F0-19E1-4D49-B5F1-A1E162058A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615" y="2565363"/>
            <a:ext cx="308221" cy="328515"/>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31343F01-DA9E-44C0-9CDC-2697FB3B7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7601" y="2562693"/>
            <a:ext cx="256854" cy="273766"/>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B6B6B6F8-A731-4E84-9FFD-358E25B13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180" y="2590938"/>
            <a:ext cx="235418" cy="250918"/>
          </a:xfrm>
          <a:prstGeom prst="rect">
            <a:avLst/>
          </a:prstGeom>
        </p:spPr>
      </p:pic>
      <p:sp>
        <p:nvSpPr>
          <p:cNvPr id="56" name="Rectangle 55">
            <a:extLst>
              <a:ext uri="{FF2B5EF4-FFF2-40B4-BE49-F238E27FC236}">
                <a16:creationId xmlns:a16="http://schemas.microsoft.com/office/drawing/2014/main" id="{3A6CDE66-EB69-422F-B11F-B57430E0A9FC}"/>
              </a:ext>
            </a:extLst>
          </p:cNvPr>
          <p:cNvSpPr/>
          <p:nvPr/>
        </p:nvSpPr>
        <p:spPr>
          <a:xfrm>
            <a:off x="9661050" y="3069170"/>
            <a:ext cx="1289304" cy="1790307"/>
          </a:xfrm>
          <a:prstGeom prst="rect">
            <a:avLst/>
          </a:prstGeom>
          <a:solidFill>
            <a:srgbClr val="FF0000"/>
          </a:solidFill>
          <a:ln>
            <a:noFill/>
          </a:ln>
        </p:spPr>
        <p:style>
          <a:lnRef idx="1">
            <a:schemeClr val="accent2"/>
          </a:lnRef>
          <a:fillRef idx="2">
            <a:schemeClr val="accent2"/>
          </a:fillRef>
          <a:effectRef idx="1">
            <a:schemeClr val="accent2"/>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AI/ML</a:t>
            </a:r>
          </a:p>
        </p:txBody>
      </p:sp>
      <p:sp>
        <p:nvSpPr>
          <p:cNvPr id="57" name="Rectangle: Rounded Corners 56">
            <a:extLst>
              <a:ext uri="{FF2B5EF4-FFF2-40B4-BE49-F238E27FC236}">
                <a16:creationId xmlns:a16="http://schemas.microsoft.com/office/drawing/2014/main" id="{B8268190-15F0-48C7-B345-31099C1AA9CC}"/>
              </a:ext>
            </a:extLst>
          </p:cNvPr>
          <p:cNvSpPr/>
          <p:nvPr/>
        </p:nvSpPr>
        <p:spPr>
          <a:xfrm>
            <a:off x="9737611" y="3822321"/>
            <a:ext cx="1136181" cy="341112"/>
          </a:xfrm>
          <a:prstGeom prst="round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ML.NET</a:t>
            </a:r>
          </a:p>
        </p:txBody>
      </p:sp>
      <p:sp>
        <p:nvSpPr>
          <p:cNvPr id="33" name="Rectangle: Rounded Corners 34">
            <a:extLst>
              <a:ext uri="{FF2B5EF4-FFF2-40B4-BE49-F238E27FC236}">
                <a16:creationId xmlns:a16="http://schemas.microsoft.com/office/drawing/2014/main" id="{E621BE2C-D87E-7641-8ECD-39A5B9DEE4D4}"/>
              </a:ext>
            </a:extLst>
          </p:cNvPr>
          <p:cNvSpPr/>
          <p:nvPr/>
        </p:nvSpPr>
        <p:spPr>
          <a:xfrm>
            <a:off x="5418337" y="3687451"/>
            <a:ext cx="1380944" cy="378523"/>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WPF</a:t>
            </a:r>
          </a:p>
        </p:txBody>
      </p:sp>
      <p:sp>
        <p:nvSpPr>
          <p:cNvPr id="3" name="TextBox 2">
            <a:extLst>
              <a:ext uri="{FF2B5EF4-FFF2-40B4-BE49-F238E27FC236}">
                <a16:creationId xmlns:a16="http://schemas.microsoft.com/office/drawing/2014/main" id="{1768CE2D-44CB-1F44-BD1E-80496D1F09A7}"/>
              </a:ext>
            </a:extLst>
          </p:cNvPr>
          <p:cNvSpPr txBox="1"/>
          <p:nvPr/>
        </p:nvSpPr>
        <p:spPr>
          <a:xfrm>
            <a:off x="4985137" y="1860663"/>
            <a:ext cx="63026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Core 3</a:t>
            </a:r>
          </a:p>
        </p:txBody>
      </p:sp>
      <p:sp>
        <p:nvSpPr>
          <p:cNvPr id="42" name="TextBox 41">
            <a:extLst>
              <a:ext uri="{FF2B5EF4-FFF2-40B4-BE49-F238E27FC236}">
                <a16:creationId xmlns:a16="http://schemas.microsoft.com/office/drawing/2014/main" id="{2670DD0D-B840-0544-B77B-2719D6AF62FC}"/>
              </a:ext>
            </a:extLst>
          </p:cNvPr>
          <p:cNvSpPr txBox="1"/>
          <p:nvPr/>
        </p:nvSpPr>
        <p:spPr>
          <a:xfrm>
            <a:off x="1170924" y="1878822"/>
            <a:ext cx="254288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a:ln>
                  <a:noFill/>
                </a:ln>
                <a:solidFill>
                  <a:srgbClr val="505050"/>
                </a:solidFill>
                <a:effectLst/>
                <a:uLnTx/>
                <a:uFillTx/>
                <a:latin typeface="Segoe UI"/>
                <a:ea typeface="+mn-ea"/>
                <a:cs typeface="+mn-cs"/>
              </a:rPr>
              <a:t>.NET Framework 4.8</a:t>
            </a:r>
          </a:p>
        </p:txBody>
      </p:sp>
      <p:sp>
        <p:nvSpPr>
          <p:cNvPr id="43" name="Rectangle 42">
            <a:extLst>
              <a:ext uri="{FF2B5EF4-FFF2-40B4-BE49-F238E27FC236}">
                <a16:creationId xmlns:a16="http://schemas.microsoft.com/office/drawing/2014/main" id="{FD7309AA-0DF8-454A-BC44-8B6D36BA6C6B}"/>
              </a:ext>
            </a:extLst>
          </p:cNvPr>
          <p:cNvSpPr/>
          <p:nvPr/>
        </p:nvSpPr>
        <p:spPr>
          <a:xfrm>
            <a:off x="1352664" y="4861955"/>
            <a:ext cx="9597690" cy="317451"/>
          </a:xfrm>
          <a:prstGeom prst="rect">
            <a:avLst/>
          </a:prstGeom>
          <a:solidFill>
            <a:srgbClr val="7030A0"/>
          </a:solidFill>
          <a:ln w="12700">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2" name="Rectangle 51">
            <a:extLst>
              <a:ext uri="{FF2B5EF4-FFF2-40B4-BE49-F238E27FC236}">
                <a16:creationId xmlns:a16="http://schemas.microsoft.com/office/drawing/2014/main" id="{49989D8F-D469-4C58-B40A-5CCF4CA4FE1C}"/>
              </a:ext>
            </a:extLst>
          </p:cNvPr>
          <p:cNvSpPr/>
          <p:nvPr/>
        </p:nvSpPr>
        <p:spPr>
          <a:xfrm>
            <a:off x="7089205" y="2462296"/>
            <a:ext cx="3861149" cy="2397181"/>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br>
              <a:rPr kumimoji="0" lang="en-US" sz="1600" b="0" i="0" u="none" strike="noStrike" kern="1200" cap="none" spc="0" normalizeH="0" baseline="0" noProof="0">
                <a:ln>
                  <a:noFill/>
                </a:ln>
                <a:solidFill>
                  <a:srgbClr val="505050"/>
                </a:solidFill>
                <a:effectLst/>
                <a:uLnTx/>
                <a:uFillTx/>
                <a:latin typeface="Segoe UI"/>
                <a:ea typeface="+mn-ea"/>
                <a:cs typeface="+mn-cs"/>
              </a:rPr>
            </a:b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6B91BB5F-C214-4A15-A472-16F10CAD87D9}"/>
              </a:ext>
            </a:extLst>
          </p:cNvPr>
          <p:cNvGrpSpPr/>
          <p:nvPr/>
        </p:nvGrpSpPr>
        <p:grpSpPr>
          <a:xfrm>
            <a:off x="434239" y="937205"/>
            <a:ext cx="999045" cy="953377"/>
            <a:chOff x="938885" y="647952"/>
            <a:chExt cx="821946" cy="821722"/>
          </a:xfrm>
        </p:grpSpPr>
        <p:sp>
          <p:nvSpPr>
            <p:cNvPr id="15" name="Oval 14">
              <a:extLst>
                <a:ext uri="{FF2B5EF4-FFF2-40B4-BE49-F238E27FC236}">
                  <a16:creationId xmlns:a16="http://schemas.microsoft.com/office/drawing/2014/main" id="{DE8A79F0-79D9-4D63-9005-1F6999A6806A}"/>
                </a:ext>
              </a:extLst>
            </p:cNvPr>
            <p:cNvSpPr/>
            <p:nvPr/>
          </p:nvSpPr>
          <p:spPr>
            <a:xfrm>
              <a:off x="939109" y="647952"/>
              <a:ext cx="821722" cy="821722"/>
            </a:xfrm>
            <a:prstGeom prst="ellipse">
              <a:avLst/>
            </a:prstGeom>
            <a:solidFill>
              <a:srgbClr val="FA7F22"/>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D1CB5501-13E6-45E5-A15A-5D8B30BDEBE4}"/>
                </a:ext>
              </a:extLst>
            </p:cNvPr>
            <p:cNvSpPr txBox="1"/>
            <p:nvPr/>
          </p:nvSpPr>
          <p:spPr>
            <a:xfrm>
              <a:off x="938885" y="852414"/>
              <a:ext cx="814253" cy="461665"/>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Existing App</a:t>
              </a:r>
            </a:p>
          </p:txBody>
        </p:sp>
      </p:grpSp>
      <p:grpSp>
        <p:nvGrpSpPr>
          <p:cNvPr id="19" name="Group 18">
            <a:extLst>
              <a:ext uri="{FF2B5EF4-FFF2-40B4-BE49-F238E27FC236}">
                <a16:creationId xmlns:a16="http://schemas.microsoft.com/office/drawing/2014/main" id="{91783724-8A6C-4E21-878D-BD1D4840A42C}"/>
              </a:ext>
            </a:extLst>
          </p:cNvPr>
          <p:cNvGrpSpPr/>
          <p:nvPr/>
        </p:nvGrpSpPr>
        <p:grpSpPr>
          <a:xfrm>
            <a:off x="1910346" y="925775"/>
            <a:ext cx="1067253" cy="944046"/>
            <a:chOff x="2055320" y="635013"/>
            <a:chExt cx="860302" cy="821722"/>
          </a:xfrm>
          <a:solidFill>
            <a:srgbClr val="0078D7"/>
          </a:solidFill>
        </p:grpSpPr>
        <p:sp>
          <p:nvSpPr>
            <p:cNvPr id="67" name="Oval 66">
              <a:extLst>
                <a:ext uri="{FF2B5EF4-FFF2-40B4-BE49-F238E27FC236}">
                  <a16:creationId xmlns:a16="http://schemas.microsoft.com/office/drawing/2014/main" id="{CED51C05-B590-4F6E-84E9-694A199671F4}"/>
                </a:ext>
              </a:extLst>
            </p:cNvPr>
            <p:cNvSpPr/>
            <p:nvPr/>
          </p:nvSpPr>
          <p:spPr>
            <a:xfrm>
              <a:off x="2080581" y="635013"/>
              <a:ext cx="821722" cy="821722"/>
            </a:xfrm>
            <a:prstGeom prst="ellipse">
              <a:avLst/>
            </a:prstGeom>
            <a:grp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EDD97EB3-4A5F-443D-9590-6667D7A41478}"/>
                </a:ext>
              </a:extLst>
            </p:cNvPr>
            <p:cNvSpPr txBox="1"/>
            <p:nvPr/>
          </p:nvSpPr>
          <p:spPr>
            <a:xfrm>
              <a:off x="2055320" y="755309"/>
              <a:ext cx="860302" cy="60016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Highly compatible updates</a:t>
              </a:r>
            </a:p>
          </p:txBody>
        </p:sp>
      </p:grpSp>
      <p:grpSp>
        <p:nvGrpSpPr>
          <p:cNvPr id="25" name="Group 24">
            <a:extLst>
              <a:ext uri="{FF2B5EF4-FFF2-40B4-BE49-F238E27FC236}">
                <a16:creationId xmlns:a16="http://schemas.microsoft.com/office/drawing/2014/main" id="{9CCEEE13-974A-4A26-A00F-B55D58EA4C7F}"/>
              </a:ext>
            </a:extLst>
          </p:cNvPr>
          <p:cNvGrpSpPr/>
          <p:nvPr/>
        </p:nvGrpSpPr>
        <p:grpSpPr>
          <a:xfrm>
            <a:off x="5429700" y="898001"/>
            <a:ext cx="1203968" cy="1004308"/>
            <a:chOff x="8782728" y="628702"/>
            <a:chExt cx="949729" cy="821722"/>
          </a:xfrm>
          <a:solidFill>
            <a:srgbClr val="008272"/>
          </a:solidFill>
        </p:grpSpPr>
        <p:sp>
          <p:nvSpPr>
            <p:cNvPr id="69" name="Oval 68">
              <a:extLst>
                <a:ext uri="{FF2B5EF4-FFF2-40B4-BE49-F238E27FC236}">
                  <a16:creationId xmlns:a16="http://schemas.microsoft.com/office/drawing/2014/main" id="{0BF50027-5488-4544-BEB5-3601457524C8}"/>
                </a:ext>
              </a:extLst>
            </p:cNvPr>
            <p:cNvSpPr/>
            <p:nvPr/>
          </p:nvSpPr>
          <p:spPr>
            <a:xfrm>
              <a:off x="8841132" y="628702"/>
              <a:ext cx="821722" cy="821722"/>
            </a:xfrm>
            <a:prstGeom prst="ellipse">
              <a:avLst/>
            </a:prstGeom>
            <a:solidFill>
              <a:srgbClr val="002060"/>
            </a:solidFill>
            <a:ln>
              <a:noFill/>
            </a:ln>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80AD7103-47C9-4A44-A815-FC1B4DA90AED}"/>
                </a:ext>
              </a:extLst>
            </p:cNvPr>
            <p:cNvSpPr txBox="1"/>
            <p:nvPr/>
          </p:nvSpPr>
          <p:spPr>
            <a:xfrm>
              <a:off x="8782728" y="725954"/>
              <a:ext cx="949729" cy="629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Install .NET Core updates per your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ea typeface="+mn-ea"/>
                  <a:cs typeface="Segoe UI Light" panose="020B0502040204020203" pitchFamily="34" charset="0"/>
                </a:rPr>
                <a:t>needs</a:t>
              </a:r>
            </a:p>
          </p:txBody>
        </p:sp>
      </p:grpSp>
      <p:sp>
        <p:nvSpPr>
          <p:cNvPr id="21" name="TextBox 20">
            <a:extLst>
              <a:ext uri="{FF2B5EF4-FFF2-40B4-BE49-F238E27FC236}">
                <a16:creationId xmlns:a16="http://schemas.microsoft.com/office/drawing/2014/main" id="{91412900-DDDE-4AC0-BABC-7C7DA8BC507A}"/>
              </a:ext>
            </a:extLst>
          </p:cNvPr>
          <p:cNvSpPr txBox="1"/>
          <p:nvPr/>
        </p:nvSpPr>
        <p:spPr>
          <a:xfrm>
            <a:off x="4969671" y="375323"/>
            <a:ext cx="6272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Modernize Desktop Apps </a:t>
            </a:r>
            <a:r>
              <a:rPr lang="en-US" sz="2000">
                <a:solidFill>
                  <a:srgbClr val="7030A0">
                    <a:lumMod val="50000"/>
                  </a:srgbClr>
                </a:solidFill>
                <a:latin typeface="Segoe UI Semilight" panose="020B0402040204020203" pitchFamily="34" charset="0"/>
                <a:cs typeface="Segoe UI Semilight" panose="020B0402040204020203" pitchFamily="34" charset="0"/>
              </a:rPr>
              <a:t>with</a:t>
            </a: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 .NET Core 3</a:t>
            </a:r>
          </a:p>
        </p:txBody>
      </p:sp>
      <p:sp>
        <p:nvSpPr>
          <p:cNvPr id="58" name="Rectangle 57">
            <a:extLst>
              <a:ext uri="{FF2B5EF4-FFF2-40B4-BE49-F238E27FC236}">
                <a16:creationId xmlns:a16="http://schemas.microsoft.com/office/drawing/2014/main" id="{45E11124-5C9F-47F0-AC9A-9CEE613484C3}"/>
              </a:ext>
            </a:extLst>
          </p:cNvPr>
          <p:cNvSpPr/>
          <p:nvPr/>
        </p:nvSpPr>
        <p:spPr>
          <a:xfrm>
            <a:off x="1357952" y="2468629"/>
            <a:ext cx="2108997" cy="2388959"/>
          </a:xfrm>
          <a:prstGeom prst="rect">
            <a:avLst/>
          </a:prstGeom>
          <a:noFill/>
        </p:spPr>
        <p:style>
          <a:lnRef idx="2">
            <a:schemeClr val="dk1"/>
          </a:lnRef>
          <a:fillRef idx="1">
            <a:schemeClr val="lt1"/>
          </a:fillRef>
          <a:effectRef idx="0">
            <a:schemeClr val="dk1"/>
          </a:effectRef>
          <a:fontRef idx="minor">
            <a:schemeClr val="dk1"/>
          </a:fontRef>
        </p:style>
        <p:txBody>
          <a:bodyPr rtlCol="0" anchor="t"/>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a:ea typeface="+mn-ea"/>
                <a:cs typeface="+mn-cs"/>
              </a:rPr>
              <a:t>Windows-only</a:t>
            </a: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pic>
        <p:nvPicPr>
          <p:cNvPr id="63" name="Picture 62" descr="A close up of a logo&#10;&#10;Description generated with very high confidence">
            <a:extLst>
              <a:ext uri="{FF2B5EF4-FFF2-40B4-BE49-F238E27FC236}">
                <a16:creationId xmlns:a16="http://schemas.microsoft.com/office/drawing/2014/main" id="{B7B0FC5D-CF80-40CD-A3A4-8B3D9256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054" y="2613646"/>
            <a:ext cx="235418" cy="250918"/>
          </a:xfrm>
          <a:prstGeom prst="rect">
            <a:avLst/>
          </a:prstGeom>
        </p:spPr>
      </p:pic>
      <p:sp>
        <p:nvSpPr>
          <p:cNvPr id="2" name="TextBox 1">
            <a:extLst>
              <a:ext uri="{FF2B5EF4-FFF2-40B4-BE49-F238E27FC236}">
                <a16:creationId xmlns:a16="http://schemas.microsoft.com/office/drawing/2014/main" id="{27E2BD24-91FC-4A0A-A7A2-3130FCAF29FD}"/>
              </a:ext>
            </a:extLst>
          </p:cNvPr>
          <p:cNvSpPr txBox="1"/>
          <p:nvPr/>
        </p:nvSpPr>
        <p:spPr>
          <a:xfrm>
            <a:off x="7079239" y="2843531"/>
            <a:ext cx="388146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505050"/>
                </a:solidFill>
                <a:effectLst/>
                <a:uLnTx/>
                <a:uFillTx/>
                <a:latin typeface="Segoe UI"/>
                <a:ea typeface="+mn-ea"/>
                <a:cs typeface="+mn-cs"/>
              </a:rPr>
              <a:t>Cross-platform</a:t>
            </a:r>
          </a:p>
        </p:txBody>
      </p:sp>
      <p:sp>
        <p:nvSpPr>
          <p:cNvPr id="49" name="Rectangle: Rounded Corners 34">
            <a:extLst>
              <a:ext uri="{FF2B5EF4-FFF2-40B4-BE49-F238E27FC236}">
                <a16:creationId xmlns:a16="http://schemas.microsoft.com/office/drawing/2014/main" id="{3375C3A8-BE95-4828-870C-61770417A595}"/>
              </a:ext>
            </a:extLst>
          </p:cNvPr>
          <p:cNvSpPr/>
          <p:nvPr/>
        </p:nvSpPr>
        <p:spPr>
          <a:xfrm>
            <a:off x="5429700" y="4256195"/>
            <a:ext cx="1380944" cy="483272"/>
          </a:xfrm>
          <a:prstGeom prst="roundRect">
            <a:avLst/>
          </a:prstGeom>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Windows Forms</a:t>
            </a:r>
          </a:p>
        </p:txBody>
      </p:sp>
      <p:sp>
        <p:nvSpPr>
          <p:cNvPr id="47" name="TextBox 46">
            <a:extLst>
              <a:ext uri="{FF2B5EF4-FFF2-40B4-BE49-F238E27FC236}">
                <a16:creationId xmlns:a16="http://schemas.microsoft.com/office/drawing/2014/main" id="{F41EA4AA-E215-443F-8021-2362E8DABE27}"/>
              </a:ext>
            </a:extLst>
          </p:cNvPr>
          <p:cNvSpPr txBox="1"/>
          <p:nvPr/>
        </p:nvSpPr>
        <p:spPr>
          <a:xfrm>
            <a:off x="330021" y="375323"/>
            <a:ext cx="41581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7030A0">
                    <a:lumMod val="50000"/>
                  </a:srgbClr>
                </a:solidFill>
                <a:effectLst/>
                <a:uLnTx/>
                <a:uFillTx/>
                <a:latin typeface="Segoe UI Semilight" panose="020B0402040204020203" pitchFamily="34" charset="0"/>
                <a:cs typeface="Segoe UI Semilight" panose="020B0402040204020203" pitchFamily="34" charset="0"/>
              </a:rPr>
              <a:t>Update .NET Framework Apps</a:t>
            </a:r>
          </a:p>
        </p:txBody>
      </p:sp>
      <p:cxnSp>
        <p:nvCxnSpPr>
          <p:cNvPr id="9" name="Straight Connector 8">
            <a:extLst>
              <a:ext uri="{FF2B5EF4-FFF2-40B4-BE49-F238E27FC236}">
                <a16:creationId xmlns:a16="http://schemas.microsoft.com/office/drawing/2014/main" id="{C9B98794-47E0-41A2-95B6-54677084C2F4}"/>
              </a:ext>
            </a:extLst>
          </p:cNvPr>
          <p:cNvCxnSpPr>
            <a:cxnSpLocks/>
          </p:cNvCxnSpPr>
          <p:nvPr/>
        </p:nvCxnSpPr>
        <p:spPr>
          <a:xfrm>
            <a:off x="4353772" y="937205"/>
            <a:ext cx="0" cy="529799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2679D37-0BE2-4A4A-8DED-D8C3E8EA9B48}"/>
              </a:ext>
            </a:extLst>
          </p:cNvPr>
          <p:cNvSpPr/>
          <p:nvPr/>
        </p:nvSpPr>
        <p:spPr>
          <a:xfrm>
            <a:off x="1352663" y="6235198"/>
            <a:ext cx="9597691" cy="584775"/>
          </a:xfrm>
          <a:prstGeom prst="rect">
            <a:avLst/>
          </a:prstGeom>
          <a:solidFill>
            <a:srgbClr val="7030A0"/>
          </a:solidFill>
          <a:ln w="19050">
            <a:solidFill>
              <a:srgbClr val="7030A0"/>
            </a:solidFill>
          </a:ln>
        </p:spPr>
        <p:txBody>
          <a:bodyPr wrap="square">
            <a:spAutoFit/>
          </a:bodyPr>
          <a:lstStyle/>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XAML Islands - WinForms &amp; WPF apps can host UWP controls</a:t>
            </a:r>
          </a:p>
          <a:p>
            <a:pPr marL="285750" lvl="0" indent="-285750">
              <a:buFont typeface="Arial" panose="020B0604020202020204" pitchFamily="34" charset="0"/>
              <a:buChar char="•"/>
              <a:defRPr/>
            </a:pPr>
            <a:r>
              <a:rPr lang="en-US" sz="1600">
                <a:solidFill>
                  <a:schemeClr val="bg1"/>
                </a:solidFill>
                <a:latin typeface="Segoe UI Light" panose="020B0502040204020203" pitchFamily="34" charset="0"/>
                <a:cs typeface="Segoe UI Light" panose="020B0502040204020203" pitchFamily="34" charset="0"/>
              </a:rPr>
              <a:t>Full access to Windows 10 APIs</a:t>
            </a:r>
          </a:p>
        </p:txBody>
      </p:sp>
      <p:sp>
        <p:nvSpPr>
          <p:cNvPr id="17" name="TextBox 16">
            <a:extLst>
              <a:ext uri="{FF2B5EF4-FFF2-40B4-BE49-F238E27FC236}">
                <a16:creationId xmlns:a16="http://schemas.microsoft.com/office/drawing/2014/main" id="{C01139E0-5001-4A1F-900D-411F498ACBD3}"/>
              </a:ext>
            </a:extLst>
          </p:cNvPr>
          <p:cNvSpPr txBox="1"/>
          <p:nvPr/>
        </p:nvSpPr>
        <p:spPr>
          <a:xfrm>
            <a:off x="8051803" y="6250816"/>
            <a:ext cx="3253789"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1"/>
                </a:solidFill>
                <a:latin typeface="Segoe UI Light" panose="020B0502040204020203" pitchFamily="34" charset="0"/>
                <a:cs typeface="Segoe UI Light" panose="020B0502040204020203" pitchFamily="34" charset="0"/>
              </a:rPr>
              <a:t>FEATURES IN BOTH FXs</a:t>
            </a:r>
            <a:endParaRPr lang="en-US" sz="2000">
              <a:solidFill>
                <a:schemeClr val="bg1"/>
              </a:solidFill>
            </a:endParaRPr>
          </a:p>
        </p:txBody>
      </p:sp>
    </p:spTree>
    <p:extLst>
      <p:ext uri="{BB962C8B-B14F-4D97-AF65-F5344CB8AC3E}">
        <p14:creationId xmlns:p14="http://schemas.microsoft.com/office/powerpoint/2010/main" val="40023749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68DEFE3-DF89-41DD-B27D-566BB0E28E8B}"/>
              </a:ext>
            </a:extLst>
          </p:cNvPr>
          <p:cNvSpPr/>
          <p:nvPr/>
        </p:nvSpPr>
        <p:spPr bwMode="auto">
          <a:xfrm>
            <a:off x="-9541" y="0"/>
            <a:ext cx="12217008" cy="330723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B5CE148-D382-4CBD-8C97-2A282769FD9D}"/>
              </a:ext>
            </a:extLst>
          </p:cNvPr>
          <p:cNvSpPr txBox="1"/>
          <p:nvPr/>
        </p:nvSpPr>
        <p:spPr>
          <a:xfrm>
            <a:off x="1076639" y="3924409"/>
            <a:ext cx="1926538" cy="166881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lang="en-US" sz="1960" b="1" dirty="0">
                <a:solidFill>
                  <a:srgbClr val="1A1A1A"/>
                </a:solidFill>
                <a:latin typeface="Segoe UI" panose="020B0502040204020203" pitchFamily="34" charset="0"/>
                <a:cs typeface="Segoe UI" panose="020B0502040204020203" pitchFamily="34" charset="0"/>
              </a:rPr>
              <a:t>Build-your-own</a:t>
            </a:r>
            <a:endPar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Build your own</a:t>
            </a:r>
            <a:r>
              <a:rPr kumimoji="0" lang="en-US" sz="1371" b="0"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 custom models by writing C# or F# code</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4966486" y="3924409"/>
            <a:ext cx="1926538" cy="158718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Extensible</a:t>
            </a:r>
          </a:p>
          <a:p>
            <a:pPr marL="0" marR="0" lvl="0" indent="0" algn="ctr" defTabSz="913950" rtl="0" eaLnBrk="1" fontAlgn="auto" latinLnBrk="0" hangingPunct="1">
              <a:lnSpc>
                <a:spcPct val="90000"/>
              </a:lnSpc>
              <a:spcBef>
                <a:spcPts val="0"/>
              </a:spcBef>
              <a:spcAft>
                <a:spcPts val="575"/>
              </a:spcAft>
              <a:buClrTx/>
              <a:buSzTx/>
              <a:buFontTx/>
              <a:buNone/>
              <a:tabLst/>
              <a:defRPr/>
            </a:pPr>
            <a:r>
              <a:rPr lang="en-US" sz="1371" dirty="0">
                <a:solidFill>
                  <a:srgbClr val="1A1A1A"/>
                </a:solidFill>
                <a:latin typeface="Segoe UI" panose="020B0502040204020203" pitchFamily="34" charset="0"/>
                <a:cs typeface="Segoe UI" panose="020B0502040204020203" pitchFamily="34" charset="0"/>
              </a:rPr>
              <a:t>Tap into other machine learning toolkits with the rich extensibility model like TensorFlow</a:t>
            </a:r>
            <a:endPar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D774DB6C-D485-4533-A9F9-B16C2241F6EF}"/>
              </a:ext>
            </a:extLst>
          </p:cNvPr>
          <p:cNvSpPr txBox="1"/>
          <p:nvPr/>
        </p:nvSpPr>
        <p:spPr>
          <a:xfrm>
            <a:off x="3021564" y="3924408"/>
            <a:ext cx="1926538" cy="1858032"/>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Developer focused</a:t>
            </a: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0" b="0" i="0" u="none" strike="noStrike" kern="1200" cap="none" spc="0" normalizeH="0" baseline="0" noProof="0">
                <a:ln>
                  <a:noFill/>
                </a:ln>
                <a:solidFill>
                  <a:srgbClr val="1A1A1A"/>
                </a:solidFill>
                <a:effectLst/>
                <a:uLnTx/>
                <a:uFillTx/>
                <a:latin typeface="Segoe UI"/>
                <a:ea typeface="+mn-ea"/>
                <a:cs typeface="+mn-cs"/>
              </a:rPr>
              <a:t>ML.NET provides just the</a:t>
            </a:r>
            <a:r>
              <a:rPr kumimoji="0" lang="en-US" sz="1370" b="0" i="0" u="none" strike="noStrike" kern="1200" cap="none" spc="0" normalizeH="0" noProof="0">
                <a:ln>
                  <a:noFill/>
                </a:ln>
                <a:solidFill>
                  <a:srgbClr val="1A1A1A"/>
                </a:solidFill>
                <a:effectLst/>
                <a:uLnTx/>
                <a:uFillTx/>
                <a:latin typeface="Segoe UI"/>
                <a:ea typeface="+mn-ea"/>
                <a:cs typeface="+mn-cs"/>
              </a:rPr>
              <a:t> right amount of productivity and control</a:t>
            </a:r>
            <a:endParaRPr kumimoji="0" lang="en-US" sz="1370" b="0" i="0" u="none" strike="noStrike" kern="1200" cap="none" spc="0" normalizeH="0" baseline="0" noProof="0">
              <a:ln>
                <a:noFill/>
              </a:ln>
              <a:solidFill>
                <a:srgbClr val="1A1A1A"/>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6911408" y="3924409"/>
            <a:ext cx="1926538" cy="139732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Proven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ML.NET has been used internally </a:t>
            </a:r>
            <a:r>
              <a:rPr lang="en-US" sz="1371" noProof="0">
                <a:solidFill>
                  <a:srgbClr val="1A1A1A"/>
                </a:solidFill>
                <a:latin typeface="Segoe UI" panose="020B0502040204020203" pitchFamily="34" charset="0"/>
                <a:cs typeface="Segoe UI" panose="020B0502040204020203" pitchFamily="34" charset="0"/>
              </a:rPr>
              <a:t>in products like Office and Bing for years</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 name="Rectangle 4"/>
          <p:cNvSpPr/>
          <p:nvPr/>
        </p:nvSpPr>
        <p:spPr>
          <a:xfrm>
            <a:off x="321754" y="1106138"/>
            <a:ext cx="8659408" cy="1069395"/>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0"/>
              </a:spcAft>
              <a:buClrTx/>
              <a:buSzTx/>
              <a:buFontTx/>
              <a:buNone/>
              <a:tabLst/>
              <a:defRPr/>
            </a:pPr>
            <a:r>
              <a:rPr kumimoji="0" lang="en-US" altLang="en-US" sz="4311" b="0" i="0" u="none" strike="noStrike" kern="1200" cap="none" spc="0" normalizeH="0" baseline="0" noProof="0" dirty="0">
                <a:ln>
                  <a:noFill/>
                </a:ln>
                <a:solidFill>
                  <a:schemeClr val="bg1"/>
                </a:solidFill>
                <a:effectLst/>
                <a:uLnTx/>
                <a:uFillTx/>
                <a:latin typeface="Segoe UI Light"/>
                <a:ea typeface="+mn-ea"/>
                <a:cs typeface="+mn-cs"/>
              </a:rPr>
              <a:t>ML.NET</a:t>
            </a:r>
          </a:p>
          <a:p>
            <a:pPr lvl="0" defTabSz="895601">
              <a:lnSpc>
                <a:spcPct val="90000"/>
              </a:lnSpc>
              <a:spcAft>
                <a:spcPts val="1440"/>
              </a:spcAft>
              <a:defRPr/>
            </a:pPr>
            <a:r>
              <a:rPr lang="en-US" sz="2744" dirty="0">
                <a:solidFill>
                  <a:schemeClr val="bg1"/>
                </a:solidFill>
                <a:latin typeface="Segoe UI Semilight"/>
              </a:rPr>
              <a:t>Machine Learning framework made for .NET developers</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6998CF6-991B-4FC6-8479-589335DE6136}"/>
              </a:ext>
            </a:extLst>
          </p:cNvPr>
          <p:cNvGrpSpPr/>
          <p:nvPr/>
        </p:nvGrpSpPr>
        <p:grpSpPr>
          <a:xfrm>
            <a:off x="1502270" y="2775449"/>
            <a:ext cx="1075277" cy="1075277"/>
            <a:chOff x="1502270" y="2775449"/>
            <a:chExt cx="1075277" cy="1075277"/>
          </a:xfrm>
        </p:grpSpPr>
        <p:sp>
          <p:nvSpPr>
            <p:cNvPr id="86" name="Oval 85"/>
            <p:cNvSpPr/>
            <p:nvPr/>
          </p:nvSpPr>
          <p:spPr bwMode="auto">
            <a:xfrm>
              <a:off x="1502270"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9" name="tool" title="Icon of a skrewdriver and wrench">
              <a:extLst>
                <a:ext uri="{FF2B5EF4-FFF2-40B4-BE49-F238E27FC236}">
                  <a16:creationId xmlns:a16="http://schemas.microsoft.com/office/drawing/2014/main" id="{9AE2F17D-D6CE-4C11-9A55-EAC8CE960954}"/>
                </a:ext>
              </a:extLst>
            </p:cNvPr>
            <p:cNvSpPr>
              <a:spLocks noChangeAspect="1" noEditPoints="1"/>
            </p:cNvSpPr>
            <p:nvPr/>
          </p:nvSpPr>
          <p:spPr bwMode="auto">
            <a:xfrm>
              <a:off x="1794130" y="2980649"/>
              <a:ext cx="491555" cy="692405"/>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4" name="Group 3">
            <a:extLst>
              <a:ext uri="{FF2B5EF4-FFF2-40B4-BE49-F238E27FC236}">
                <a16:creationId xmlns:a16="http://schemas.microsoft.com/office/drawing/2014/main" id="{564A4FAA-33D4-49D2-8166-8D2395FE2314}"/>
              </a:ext>
            </a:extLst>
          </p:cNvPr>
          <p:cNvGrpSpPr/>
          <p:nvPr/>
        </p:nvGrpSpPr>
        <p:grpSpPr>
          <a:xfrm>
            <a:off x="3447192" y="2775449"/>
            <a:ext cx="1075277" cy="1075277"/>
            <a:chOff x="3447192" y="2775449"/>
            <a:chExt cx="1075277" cy="1075277"/>
          </a:xfrm>
        </p:grpSpPr>
        <p:sp>
          <p:nvSpPr>
            <p:cNvPr id="88" name="Oval 87"/>
            <p:cNvSpPr/>
            <p:nvPr/>
          </p:nvSpPr>
          <p:spPr bwMode="auto">
            <a:xfrm>
              <a:off x="3447192"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0" name="people_3" title="Icon of a person surrounded by brackets">
              <a:extLst>
                <a:ext uri="{FF2B5EF4-FFF2-40B4-BE49-F238E27FC236}">
                  <a16:creationId xmlns:a16="http://schemas.microsoft.com/office/drawing/2014/main" id="{DAFE09C1-73A5-4F29-BACF-324D5D3F4EA1}"/>
                </a:ext>
              </a:extLst>
            </p:cNvPr>
            <p:cNvSpPr>
              <a:spLocks noChangeAspect="1" noEditPoints="1"/>
            </p:cNvSpPr>
            <p:nvPr/>
          </p:nvSpPr>
          <p:spPr bwMode="auto">
            <a:xfrm>
              <a:off x="3659435" y="2980402"/>
              <a:ext cx="635677" cy="64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3175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6" name="Group 5">
            <a:extLst>
              <a:ext uri="{FF2B5EF4-FFF2-40B4-BE49-F238E27FC236}">
                <a16:creationId xmlns:a16="http://schemas.microsoft.com/office/drawing/2014/main" id="{B6AE98BD-9E41-4FF4-B7F4-3E3BCE9A19E3}"/>
              </a:ext>
            </a:extLst>
          </p:cNvPr>
          <p:cNvGrpSpPr/>
          <p:nvPr/>
        </p:nvGrpSpPr>
        <p:grpSpPr>
          <a:xfrm>
            <a:off x="5392115" y="2775449"/>
            <a:ext cx="1075277" cy="1075277"/>
            <a:chOff x="5392115" y="2775449"/>
            <a:chExt cx="1075277" cy="1075277"/>
          </a:xfrm>
        </p:grpSpPr>
        <p:sp>
          <p:nvSpPr>
            <p:cNvPr id="89" name="Oval 88"/>
            <p:cNvSpPr/>
            <p:nvPr/>
          </p:nvSpPr>
          <p:spPr bwMode="auto">
            <a:xfrm>
              <a:off x="5392115"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32" name="Group 31">
              <a:extLst>
                <a:ext uri="{FF2B5EF4-FFF2-40B4-BE49-F238E27FC236}">
                  <a16:creationId xmlns:a16="http://schemas.microsoft.com/office/drawing/2014/main" id="{780564ED-221B-4F27-8650-9F8E8B8C648C}"/>
                </a:ext>
              </a:extLst>
            </p:cNvPr>
            <p:cNvGrpSpPr/>
            <p:nvPr/>
          </p:nvGrpSpPr>
          <p:grpSpPr>
            <a:xfrm>
              <a:off x="5611657" y="2993279"/>
              <a:ext cx="681168" cy="676541"/>
              <a:chOff x="6801633" y="2701234"/>
              <a:chExt cx="1309659" cy="1179767"/>
            </a:xfrm>
          </p:grpSpPr>
          <p:sp>
            <p:nvSpPr>
              <p:cNvPr id="33" name="Rectangle 32">
                <a:extLst>
                  <a:ext uri="{FF2B5EF4-FFF2-40B4-BE49-F238E27FC236}">
                    <a16:creationId xmlns:a16="http://schemas.microsoft.com/office/drawing/2014/main" id="{126D6AA2-C264-45F1-A9EF-1EDF93FF2925}"/>
                  </a:ext>
                </a:extLst>
              </p:cNvPr>
              <p:cNvSpPr/>
              <p:nvPr/>
            </p:nvSpPr>
            <p:spPr bwMode="auto">
              <a:xfrm>
                <a:off x="6801633" y="2701234"/>
                <a:ext cx="613775" cy="574322"/>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E95D557D-4F99-4A6D-ADB1-EEB224182EEC}"/>
                  </a:ext>
                </a:extLst>
              </p:cNvPr>
              <p:cNvSpPr/>
              <p:nvPr/>
            </p:nvSpPr>
            <p:spPr bwMode="auto">
              <a:xfrm>
                <a:off x="6803721" y="3280133"/>
                <a:ext cx="611687" cy="56093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8DD66384-A338-4533-8DA1-7F4CA16A2B1C}"/>
                  </a:ext>
                </a:extLst>
              </p:cNvPr>
              <p:cNvSpPr/>
              <p:nvPr/>
            </p:nvSpPr>
            <p:spPr bwMode="auto">
              <a:xfrm>
                <a:off x="7420263" y="2701234"/>
                <a:ext cx="613775" cy="574373"/>
              </a:xfrm>
              <a:prstGeom prst="rect">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755C81ED-69A0-44D3-9E29-F77E435A4607}"/>
                  </a:ext>
                </a:extLst>
              </p:cNvPr>
              <p:cNvCxnSpPr/>
              <p:nvPr/>
            </p:nvCxnSpPr>
            <p:spPr>
              <a:xfrm flipH="1">
                <a:off x="7693887" y="3454286"/>
                <a:ext cx="417405" cy="42671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1FDB20E-22EB-451B-ACCB-6062C33C3917}"/>
                  </a:ext>
                </a:extLst>
              </p:cNvPr>
              <p:cNvCxnSpPr>
                <a:cxnSpLocks/>
              </p:cNvCxnSpPr>
              <p:nvPr/>
            </p:nvCxnSpPr>
            <p:spPr>
              <a:xfrm flipH="1" flipV="1">
                <a:off x="7572620" y="3735118"/>
                <a:ext cx="132777" cy="120205"/>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98FC41BF-BBF1-4FC5-8B50-D53ACB787362}"/>
              </a:ext>
            </a:extLst>
          </p:cNvPr>
          <p:cNvGrpSpPr/>
          <p:nvPr/>
        </p:nvGrpSpPr>
        <p:grpSpPr>
          <a:xfrm>
            <a:off x="7341181" y="2775449"/>
            <a:ext cx="1075277" cy="1075277"/>
            <a:chOff x="7341181" y="2775449"/>
            <a:chExt cx="1075277" cy="1075277"/>
          </a:xfrm>
        </p:grpSpPr>
        <p:sp>
          <p:nvSpPr>
            <p:cNvPr id="90" name="Oval 89"/>
            <p:cNvSpPr/>
            <p:nvPr/>
          </p:nvSpPr>
          <p:spPr bwMode="auto">
            <a:xfrm>
              <a:off x="7341181" y="2775449"/>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9" name="Commitments_EC4D" title="Icon of a handshake">
              <a:extLst>
                <a:ext uri="{FF2B5EF4-FFF2-40B4-BE49-F238E27FC236}">
                  <a16:creationId xmlns:a16="http://schemas.microsoft.com/office/drawing/2014/main" id="{21CB6C1D-1AA8-4B45-880C-8D16DDF4DCEB}"/>
                </a:ext>
              </a:extLst>
            </p:cNvPr>
            <p:cNvSpPr>
              <a:spLocks noChangeAspect="1" noEditPoints="1"/>
            </p:cNvSpPr>
            <p:nvPr/>
          </p:nvSpPr>
          <p:spPr bwMode="auto">
            <a:xfrm>
              <a:off x="7502464" y="2977854"/>
              <a:ext cx="744426" cy="6979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317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A3BDAD03-94B3-448B-B893-6D98EFB05C67}"/>
              </a:ext>
            </a:extLst>
          </p:cNvPr>
          <p:cNvGrpSpPr/>
          <p:nvPr/>
        </p:nvGrpSpPr>
        <p:grpSpPr>
          <a:xfrm>
            <a:off x="9293052" y="2761853"/>
            <a:ext cx="1075277" cy="1075277"/>
            <a:chOff x="9293052" y="2761853"/>
            <a:chExt cx="1075277" cy="1075277"/>
          </a:xfrm>
        </p:grpSpPr>
        <p:sp>
          <p:nvSpPr>
            <p:cNvPr id="40" name="Oval 39">
              <a:extLst>
                <a:ext uri="{FF2B5EF4-FFF2-40B4-BE49-F238E27FC236}">
                  <a16:creationId xmlns:a16="http://schemas.microsoft.com/office/drawing/2014/main" id="{B8A01BC3-9E12-4B76-8DA8-4704BB28F53D}"/>
                </a:ext>
              </a:extLst>
            </p:cNvPr>
            <p:cNvSpPr/>
            <p:nvPr/>
          </p:nvSpPr>
          <p:spPr bwMode="auto">
            <a:xfrm>
              <a:off x="9293052" y="2761853"/>
              <a:ext cx="1075277" cy="1075277"/>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41" name="Group 40">
              <a:extLst>
                <a:ext uri="{FF2B5EF4-FFF2-40B4-BE49-F238E27FC236}">
                  <a16:creationId xmlns:a16="http://schemas.microsoft.com/office/drawing/2014/main" id="{3BD39F40-EC8B-43D5-92FD-DBB389B92370}"/>
                </a:ext>
              </a:extLst>
            </p:cNvPr>
            <p:cNvGrpSpPr/>
            <p:nvPr/>
          </p:nvGrpSpPr>
          <p:grpSpPr>
            <a:xfrm>
              <a:off x="9580169" y="2875613"/>
              <a:ext cx="578439" cy="803330"/>
              <a:chOff x="10058398" y="2680569"/>
              <a:chExt cx="883976" cy="1276519"/>
            </a:xfrm>
          </p:grpSpPr>
          <p:sp>
            <p:nvSpPr>
              <p:cNvPr id="42" name="Oval 41">
                <a:extLst>
                  <a:ext uri="{FF2B5EF4-FFF2-40B4-BE49-F238E27FC236}">
                    <a16:creationId xmlns:a16="http://schemas.microsoft.com/office/drawing/2014/main" id="{88671D98-F747-4238-9E76-164597725625}"/>
                  </a:ext>
                </a:extLst>
              </p:cNvPr>
              <p:cNvSpPr/>
              <p:nvPr/>
            </p:nvSpPr>
            <p:spPr bwMode="auto">
              <a:xfrm>
                <a:off x="10058398" y="2680569"/>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16724E81-0F58-468E-8B2F-2C6208B5D780}"/>
                  </a:ext>
                </a:extLst>
              </p:cNvPr>
              <p:cNvSpPr/>
              <p:nvPr/>
            </p:nvSpPr>
            <p:spPr bwMode="auto">
              <a:xfrm>
                <a:off x="10062344" y="3623243"/>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1BDAB5E6-39F5-42B3-B14B-A6C0C9BD24B3}"/>
                  </a:ext>
                </a:extLst>
              </p:cNvPr>
              <p:cNvSpPr/>
              <p:nvPr/>
            </p:nvSpPr>
            <p:spPr bwMode="auto">
              <a:xfrm>
                <a:off x="10616697" y="2890446"/>
                <a:ext cx="325677" cy="333845"/>
              </a:xfrm>
              <a:prstGeom prst="ellipse">
                <a:avLst/>
              </a:pr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6E09463E-A5BE-410E-92B1-D61FFD4CD41E}"/>
                  </a:ext>
                </a:extLst>
              </p:cNvPr>
              <p:cNvCxnSpPr>
                <a:stCxn id="42" idx="4"/>
                <a:endCxn id="43" idx="0"/>
              </p:cNvCxnSpPr>
              <p:nvPr/>
            </p:nvCxnSpPr>
            <p:spPr>
              <a:xfrm>
                <a:off x="10221237" y="3014414"/>
                <a:ext cx="3946" cy="608829"/>
              </a:xfrm>
              <a:prstGeom prst="line">
                <a:avLst/>
              </a:prstGeom>
              <a:ln w="317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Freeform: Shape 45">
                <a:extLst>
                  <a:ext uri="{FF2B5EF4-FFF2-40B4-BE49-F238E27FC236}">
                    <a16:creationId xmlns:a16="http://schemas.microsoft.com/office/drawing/2014/main" id="{69E36918-3C7D-4BC9-B3DA-7471C394AC69}"/>
                  </a:ext>
                </a:extLst>
              </p:cNvPr>
              <p:cNvSpPr/>
              <p:nvPr/>
            </p:nvSpPr>
            <p:spPr bwMode="auto">
              <a:xfrm>
                <a:off x="10221238" y="3244241"/>
                <a:ext cx="538620" cy="388307"/>
              </a:xfrm>
              <a:custGeom>
                <a:avLst/>
                <a:gdLst>
                  <a:gd name="connsiteX0" fmla="*/ 0 w 538620"/>
                  <a:gd name="connsiteY0" fmla="*/ 388307 h 388307"/>
                  <a:gd name="connsiteX1" fmla="*/ 538620 w 538620"/>
                  <a:gd name="connsiteY1" fmla="*/ 0 h 388307"/>
                </a:gdLst>
                <a:ahLst/>
                <a:cxnLst>
                  <a:cxn ang="0">
                    <a:pos x="connsiteX0" y="connsiteY0"/>
                  </a:cxn>
                  <a:cxn ang="0">
                    <a:pos x="connsiteX1" y="connsiteY1"/>
                  </a:cxn>
                </a:cxnLst>
                <a:rect l="l" t="t" r="r" b="b"/>
                <a:pathLst>
                  <a:path w="538620" h="388307">
                    <a:moveTo>
                      <a:pt x="0" y="388307"/>
                    </a:moveTo>
                    <a:cubicBezTo>
                      <a:pt x="197285" y="205635"/>
                      <a:pt x="394571" y="22964"/>
                      <a:pt x="538620"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3CFBDCC1-4868-469F-BCB5-1AD09D27F596}"/>
                  </a:ext>
                </a:extLst>
              </p:cNvPr>
              <p:cNvSpPr/>
              <p:nvPr/>
            </p:nvSpPr>
            <p:spPr bwMode="auto">
              <a:xfrm>
                <a:off x="10196186" y="3227452"/>
                <a:ext cx="590477" cy="405096"/>
              </a:xfrm>
              <a:custGeom>
                <a:avLst/>
                <a:gdLst>
                  <a:gd name="connsiteX0" fmla="*/ 0 w 590477"/>
                  <a:gd name="connsiteY0" fmla="*/ 405096 h 405096"/>
                  <a:gd name="connsiteX1" fmla="*/ 137787 w 590477"/>
                  <a:gd name="connsiteY1" fmla="*/ 254784 h 405096"/>
                  <a:gd name="connsiteX2" fmla="*/ 501041 w 590477"/>
                  <a:gd name="connsiteY2" fmla="*/ 229732 h 405096"/>
                  <a:gd name="connsiteX3" fmla="*/ 588724 w 590477"/>
                  <a:gd name="connsiteY3" fmla="*/ 16789 h 405096"/>
                  <a:gd name="connsiteX4" fmla="*/ 551146 w 590477"/>
                  <a:gd name="connsiteY4" fmla="*/ 29315 h 405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477" h="405096">
                    <a:moveTo>
                      <a:pt x="0" y="405096"/>
                    </a:moveTo>
                    <a:cubicBezTo>
                      <a:pt x="27140" y="344553"/>
                      <a:pt x="54280" y="284011"/>
                      <a:pt x="137787" y="254784"/>
                    </a:cubicBezTo>
                    <a:cubicBezTo>
                      <a:pt x="221294" y="225557"/>
                      <a:pt x="425885" y="269398"/>
                      <a:pt x="501041" y="229732"/>
                    </a:cubicBezTo>
                    <a:cubicBezTo>
                      <a:pt x="576197" y="190066"/>
                      <a:pt x="580373" y="50192"/>
                      <a:pt x="588724" y="16789"/>
                    </a:cubicBezTo>
                    <a:cubicBezTo>
                      <a:pt x="597075" y="-16614"/>
                      <a:pt x="574110" y="6350"/>
                      <a:pt x="551146" y="29315"/>
                    </a:cubicBezTo>
                  </a:path>
                </a:pathLst>
              </a:custGeom>
              <a:noFill/>
              <a:ln w="317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
        <p:nvSpPr>
          <p:cNvPr id="49" name="TextBox 48">
            <a:extLst>
              <a:ext uri="{FF2B5EF4-FFF2-40B4-BE49-F238E27FC236}">
                <a16:creationId xmlns:a16="http://schemas.microsoft.com/office/drawing/2014/main" id="{44ECECDD-5992-4075-B328-0457F02D5892}"/>
              </a:ext>
            </a:extLst>
          </p:cNvPr>
          <p:cNvSpPr txBox="1"/>
          <p:nvPr/>
        </p:nvSpPr>
        <p:spPr>
          <a:xfrm>
            <a:off x="8899682" y="3919879"/>
            <a:ext cx="1926538" cy="194029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Open source and Cross-platform</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Runs on Windows,</a:t>
            </a:r>
            <a:r>
              <a:rPr kumimoji="0" lang="en-US" sz="1371" b="0" i="0" u="none" strike="noStrike" kern="1200" cap="none" spc="0" normalizeH="0" noProof="0">
                <a:ln>
                  <a:noFill/>
                </a:ln>
                <a:solidFill>
                  <a:srgbClr val="1A1A1A"/>
                </a:solidFill>
                <a:effectLst/>
                <a:uLnTx/>
                <a:uFillTx/>
                <a:latin typeface="Segoe UI" panose="020B0502040204020203" pitchFamily="34" charset="0"/>
                <a:ea typeface="+mn-ea"/>
                <a:cs typeface="Segoe UI" panose="020B0502040204020203" pitchFamily="34" charset="0"/>
              </a:rPr>
              <a:t> macOS </a:t>
            </a:r>
            <a:r>
              <a:rPr lang="en-US" sz="1371" noProof="0">
                <a:solidFill>
                  <a:srgbClr val="1A1A1A"/>
                </a:solidFill>
                <a:latin typeface="Segoe UI" panose="020B0502040204020203" pitchFamily="34" charset="0"/>
                <a:cs typeface="Segoe UI" panose="020B0502040204020203" pitchFamily="34" charset="0"/>
              </a:rPr>
              <a:t>and Linux and developed in the open on GitHub</a:t>
            </a:r>
            <a:endPar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50" name="Rectangle 49">
            <a:extLst>
              <a:ext uri="{FF2B5EF4-FFF2-40B4-BE49-F238E27FC236}">
                <a16:creationId xmlns:a16="http://schemas.microsoft.com/office/drawing/2014/main" id="{18DB5EB9-40D7-4283-BBD7-E4892B62F42C}"/>
              </a:ext>
            </a:extLst>
          </p:cNvPr>
          <p:cNvSpPr/>
          <p:nvPr/>
        </p:nvSpPr>
        <p:spPr>
          <a:xfrm>
            <a:off x="-9541" y="5990966"/>
            <a:ext cx="12191999" cy="461665"/>
          </a:xfrm>
          <a:prstGeom prst="rect">
            <a:avLst/>
          </a:prstGeom>
        </p:spPr>
        <p:txBody>
          <a:bodyPr wrap="square" anchor="t">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hlinkClick r:id="rId3"/>
              </a:rPr>
              <a:t>https://github.com/dotnet/machinelearning</a:t>
            </a:r>
            <a:endParaRPr kumimoji="0" lang="en-US" sz="2400" b="0" i="0" u="none" strike="noStrike" kern="1200" cap="none" spc="0" normalizeH="0" baseline="0" noProof="0">
              <a:ln>
                <a:noFill/>
              </a:ln>
              <a:solidFill>
                <a:srgbClr val="75BDA7"/>
              </a:solidFill>
              <a:effectLst/>
              <a:uLnTx/>
              <a:uFillTx/>
              <a:latin typeface="Segoe UI" panose="020B0502040204020203" pitchFamily="34" charset="0"/>
              <a:ea typeface="Segoe UI" charset="0"/>
              <a:cs typeface="Segoe UI" panose="020B0502040204020203" pitchFamily="34" charset="0"/>
            </a:endParaRPr>
          </a:p>
        </p:txBody>
      </p:sp>
    </p:spTree>
    <p:extLst>
      <p:ext uri="{BB962C8B-B14F-4D97-AF65-F5344CB8AC3E}">
        <p14:creationId xmlns:p14="http://schemas.microsoft.com/office/powerpoint/2010/main" val="391167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Effect transition="in" filter="fade">
                                      <p:cBhvr>
                                        <p:cTn id="24" dur="500"/>
                                        <p:tgtEl>
                                          <p:spTgt spid="7"/>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childTnLst>
                          </p:cTn>
                        </p:par>
                        <p:par>
                          <p:cTn id="46" fill="hold">
                            <p:stCondLst>
                              <p:cond delay="1000"/>
                            </p:stCondLst>
                            <p:childTnLst>
                              <p:par>
                                <p:cTn id="47" presetID="42" presetClass="entr" presetSubtype="0" fill="hold" grpId="0" nodeType="after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8" grpId="0"/>
      <p:bldP spid="49" grpId="0"/>
      <p:bldP spid="5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5F532C-A791-44AD-84EB-9769E63795A0}"/>
              </a:ext>
            </a:extLst>
          </p:cNvPr>
          <p:cNvSpPr/>
          <p:nvPr/>
        </p:nvSpPr>
        <p:spPr bwMode="auto">
          <a:xfrm>
            <a:off x="-104272" y="-10664"/>
            <a:ext cx="12296272" cy="949673"/>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a:extLst>
              <a:ext uri="{FF2B5EF4-FFF2-40B4-BE49-F238E27FC236}">
                <a16:creationId xmlns:a16="http://schemas.microsoft.com/office/drawing/2014/main" id="{5DE3BEC0-007F-4E8A-B331-661900177C09}"/>
              </a:ext>
            </a:extLst>
          </p:cNvPr>
          <p:cNvSpPr>
            <a:spLocks noChangeArrowheads="1"/>
          </p:cNvSpPr>
          <p:nvPr/>
        </p:nvSpPr>
        <p:spPr bwMode="auto">
          <a:xfrm>
            <a:off x="270067" y="1421016"/>
            <a:ext cx="5277832" cy="866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26942" numCol="1" anchor="ctr" anchorCtr="0" compatLnSpc="1">
            <a:prstTxWarp prst="textNoShape">
              <a:avLst/>
            </a:prstTxWarp>
            <a:spAutoFit/>
          </a:bodyPr>
          <a:lstStyle/>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1" i="0" u="none" strike="noStrike" kern="1200" cap="none" spc="0" normalizeH="0" baseline="0" noProof="0" err="1">
                <a:ln>
                  <a:noFill/>
                </a:ln>
                <a:solidFill>
                  <a:srgbClr val="505050"/>
                </a:solidFill>
                <a:effectLst/>
                <a:uLnTx/>
                <a:uFillTx/>
                <a:latin typeface="Segoe UI Semilight"/>
                <a:ea typeface="+mn-ea"/>
                <a:cs typeface="+mn-cs"/>
                <a:hlinkClick r:id="rId3"/>
              </a:rPr>
              <a:t>RayGun</a:t>
            </a:r>
            <a:endParaRPr kumimoji="0" lang="en-US" alt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srgbClr val="505050"/>
                </a:solidFill>
                <a:effectLst/>
                <a:uLnTx/>
                <a:uFillTx/>
                <a:latin typeface="Segoe UI Semilight"/>
                <a:ea typeface="+mn-ea"/>
                <a:cs typeface="+mn-cs"/>
              </a:rPr>
              <a:t>"Using the same-size server, we were able to go from 1,000 requests per second per node with Node.js to 20,000 requests per second with .NET Core."</a:t>
            </a:r>
          </a:p>
          <a:p>
            <a:pPr marL="0" marR="0" lvl="0" indent="0" algn="ctr" defTabSz="914225" rtl="0" eaLnBrk="0" fontAlgn="base" latinLnBrk="0" hangingPunct="0">
              <a:lnSpc>
                <a:spcPct val="100000"/>
              </a:lnSpc>
              <a:spcBef>
                <a:spcPct val="0"/>
              </a:spcBef>
              <a:spcAft>
                <a:spcPct val="0"/>
              </a:spcAft>
              <a:buClrTx/>
              <a:buSzTx/>
              <a:buFontTx/>
              <a:buNone/>
              <a:tabLst/>
              <a:defRPr/>
            </a:pPr>
            <a:r>
              <a:rPr kumimoji="0" lang="en-US" altLang="en-US" sz="1200" b="0" i="1" u="none" strike="noStrike" kern="1200" cap="none" spc="0" normalizeH="0" baseline="0" noProof="0">
                <a:ln>
                  <a:noFill/>
                </a:ln>
                <a:solidFill>
                  <a:srgbClr val="505050"/>
                </a:solidFill>
                <a:effectLst/>
                <a:uLnTx/>
                <a:uFillTx/>
                <a:latin typeface="Segoe UI Semilight"/>
                <a:ea typeface="+mn-ea"/>
                <a:cs typeface="+mn-cs"/>
              </a:rPr>
              <a:t>- John-Daniel Trask, CEO and Co-Founder</a:t>
            </a:r>
            <a:endParaRPr kumimoji="0" lang="en-US" alt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352B186A-E587-43F1-996A-262849F45A0A}"/>
              </a:ext>
            </a:extLst>
          </p:cNvPr>
          <p:cNvSpPr/>
          <p:nvPr/>
        </p:nvSpPr>
        <p:spPr>
          <a:xfrm>
            <a:off x="6542744" y="1328748"/>
            <a:ext cx="505445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4"/>
              </a:rPr>
              <a:t>AstroReality</a:t>
            </a: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4"/>
              </a:rPr>
              <a:t>, Quantum Technologies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"We think .NET Core is mature, very powerful, and a great choice for advanced modern apps."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Zerlot</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Ma, Cofounder and CEO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Rectangle 7">
            <a:extLst>
              <a:ext uri="{FF2B5EF4-FFF2-40B4-BE49-F238E27FC236}">
                <a16:creationId xmlns:a16="http://schemas.microsoft.com/office/drawing/2014/main" id="{CDB8205C-6BD5-49A0-9D8B-89370139BB2B}"/>
              </a:ext>
            </a:extLst>
          </p:cNvPr>
          <p:cNvSpPr/>
          <p:nvPr/>
        </p:nvSpPr>
        <p:spPr>
          <a:xfrm>
            <a:off x="432833" y="2519384"/>
            <a:ext cx="4952298"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5"/>
              </a:rPr>
              <a:t>Jet.com Inc.</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event-driven, microservices paradigm eliminated a lot of the overhead that comes with a service-oriented architecture."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Mike Hanrahan, CTO</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 name="Rectangle 8">
            <a:extLst>
              <a:ext uri="{FF2B5EF4-FFF2-40B4-BE49-F238E27FC236}">
                <a16:creationId xmlns:a16="http://schemas.microsoft.com/office/drawing/2014/main" id="{BC02D88A-4E6A-4EC5-9B88-87496C1483AF}"/>
              </a:ext>
            </a:extLst>
          </p:cNvPr>
          <p:cNvSpPr/>
          <p:nvPr/>
        </p:nvSpPr>
        <p:spPr>
          <a:xfrm>
            <a:off x="6371604" y="2519383"/>
            <a:ext cx="5396739" cy="1015663"/>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6"/>
              </a:rPr>
              <a:t>Tencent</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“The cross-platform capabilities of .NET Core were very important to us. Also, Microsoft designed .NET Core with a microservice architecture in mind, and that fits right in with our redesign plans.”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Shanyou</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Zhang: Senior Software Architect</a:t>
            </a:r>
          </a:p>
        </p:txBody>
      </p:sp>
      <p:sp>
        <p:nvSpPr>
          <p:cNvPr id="10" name="Rectangle 9">
            <a:extLst>
              <a:ext uri="{FF2B5EF4-FFF2-40B4-BE49-F238E27FC236}">
                <a16:creationId xmlns:a16="http://schemas.microsoft.com/office/drawing/2014/main" id="{245FB8EB-E04C-4C00-BF2C-EB243B89B45D}"/>
              </a:ext>
            </a:extLst>
          </p:cNvPr>
          <p:cNvSpPr/>
          <p:nvPr/>
        </p:nvSpPr>
        <p:spPr>
          <a:xfrm>
            <a:off x="432832" y="3719543"/>
            <a:ext cx="5049266" cy="1200329"/>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7"/>
              </a:rPr>
              <a:t>Age of Ascent, Illyriad Games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"Our game microservices are built using ASP.NET Core which gives us superior performance. ASP.NET is open source, that allows us to contribute back to it if we have any performance issues which Microsoft review and together we make a better product."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Ben Adams, CTO and Co-founder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1" name="Rectangle 10">
            <a:extLst>
              <a:ext uri="{FF2B5EF4-FFF2-40B4-BE49-F238E27FC236}">
                <a16:creationId xmlns:a16="http://schemas.microsoft.com/office/drawing/2014/main" id="{71870DD7-638F-47BC-852A-E70967308B18}"/>
              </a:ext>
            </a:extLst>
          </p:cNvPr>
          <p:cNvSpPr/>
          <p:nvPr/>
        </p:nvSpPr>
        <p:spPr>
          <a:xfrm>
            <a:off x="6428174" y="3795414"/>
            <a:ext cx="5340169" cy="138499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505050"/>
                </a:solidFill>
                <a:effectLst/>
                <a:uLnTx/>
                <a:uFillTx/>
                <a:latin typeface="Segoe UI Semilight"/>
                <a:ea typeface="+mn-ea"/>
                <a:cs typeface="+mn-cs"/>
                <a:hlinkClick r:id="rId8"/>
              </a:rPr>
              <a:t>NetEase</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".NET Core doesn't just help us get to market faster, it also enables our developers to focus on the core logic and what really matters, our players' experience. They don't have to deal with the communication gap and different ways of implementing the algorithm on the back and front end. They can just work on finding better ways to implement their ideas."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Feng Zhou, Product Director</a:t>
            </a:r>
            <a:r>
              <a:rPr kumimoji="0" lang="en-US" sz="1200" b="0" i="0" u="none" strike="noStrike" kern="1200" cap="none" spc="0" normalizeH="0" baseline="0" noProof="0">
                <a:ln>
                  <a:noFill/>
                </a:ln>
                <a:solidFill>
                  <a:srgbClr val="505050"/>
                </a:solidFill>
                <a:effectLst/>
                <a:uLnTx/>
                <a:uFillTx/>
                <a:latin typeface="Segoe UI Semilight"/>
                <a:ea typeface="+mn-ea"/>
                <a:cs typeface="+mn-cs"/>
              </a:rPr>
              <a:t> </a:t>
            </a:r>
          </a:p>
        </p:txBody>
      </p:sp>
      <p:sp>
        <p:nvSpPr>
          <p:cNvPr id="12" name="Rectangle 11">
            <a:extLst>
              <a:ext uri="{FF2B5EF4-FFF2-40B4-BE49-F238E27FC236}">
                <a16:creationId xmlns:a16="http://schemas.microsoft.com/office/drawing/2014/main" id="{E4C1B003-D344-4A0C-88DC-CB24E928B118}"/>
              </a:ext>
            </a:extLst>
          </p:cNvPr>
          <p:cNvSpPr/>
          <p:nvPr/>
        </p:nvSpPr>
        <p:spPr>
          <a:xfrm>
            <a:off x="136044" y="5364852"/>
            <a:ext cx="5545875"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9"/>
              </a:rPr>
              <a:t>United Parcel Service (UPS)</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"Xamarin allowed us to develop a single code base in C# and deploy the application to two completely different mobile phone ecosystems."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Scott Hildebrand, Application Development Manager</a:t>
            </a:r>
            <a:endParaRPr kumimoji="0" lang="en-US" sz="1200" b="0" i="0" u="none" strike="noStrike" kern="1200" cap="none" spc="0" normalizeH="0" baseline="0" noProof="0">
              <a:ln>
                <a:noFill/>
              </a:ln>
              <a:solidFill>
                <a:srgbClr val="505050"/>
              </a:solidFill>
              <a:effectLst/>
              <a:uLnTx/>
              <a:uFillTx/>
              <a:latin typeface="Segoe UI Semilight"/>
              <a:ea typeface="+mn-ea"/>
              <a:cs typeface="+mn-cs"/>
            </a:endParaRPr>
          </a:p>
        </p:txBody>
      </p:sp>
      <p:pic>
        <p:nvPicPr>
          <p:cNvPr id="14" name="Picture 13">
            <a:extLst>
              <a:ext uri="{FF2B5EF4-FFF2-40B4-BE49-F238E27FC236}">
                <a16:creationId xmlns:a16="http://schemas.microsoft.com/office/drawing/2014/main" id="{23390BE5-DC21-431F-9512-1205E6DDE02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75" y="184491"/>
            <a:ext cx="1713194" cy="476785"/>
          </a:xfrm>
          <a:prstGeom prst="rect">
            <a:avLst/>
          </a:prstGeom>
        </p:spPr>
      </p:pic>
      <p:sp>
        <p:nvSpPr>
          <p:cNvPr id="15" name="Rectangle 14">
            <a:extLst>
              <a:ext uri="{FF2B5EF4-FFF2-40B4-BE49-F238E27FC236}">
                <a16:creationId xmlns:a16="http://schemas.microsoft.com/office/drawing/2014/main" id="{87C83416-E600-4666-A108-1DC1494A8CCC}"/>
              </a:ext>
            </a:extLst>
          </p:cNvPr>
          <p:cNvSpPr/>
          <p:nvPr/>
        </p:nvSpPr>
        <p:spPr>
          <a:xfrm>
            <a:off x="6428174" y="5495256"/>
            <a:ext cx="5396739" cy="830997"/>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5050"/>
                </a:solidFill>
                <a:effectLst/>
                <a:uLnTx/>
                <a:uFillTx/>
                <a:latin typeface="Segoe UI Semilight"/>
                <a:ea typeface="+mn-ea"/>
                <a:cs typeface="+mn-cs"/>
                <a:hlinkClick r:id="rId11"/>
              </a:rPr>
              <a:t>GoDaddy</a:t>
            </a:r>
            <a:endParaRPr kumimoji="0" lang="en-US" sz="1200" b="1" i="0" u="none" strike="noStrike" kern="1200" cap="none" spc="0" normalizeH="0" baseline="0" noProof="0">
              <a:ln>
                <a:noFill/>
              </a:ln>
              <a:solidFill>
                <a:srgbClr val="505050"/>
              </a:solidFill>
              <a:effectLst/>
              <a:uLnTx/>
              <a:uFillTx/>
              <a:latin typeface="Segoe UI Semiligh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5050"/>
                </a:solidFill>
                <a:effectLst/>
                <a:uLnTx/>
                <a:uFillTx/>
                <a:latin typeface="Segoe UI Semilight"/>
                <a:ea typeface="+mn-ea"/>
                <a:cs typeface="+mn-cs"/>
              </a:rPr>
              <a:t>“Services can be developed more quickly, perform faster in production, and scale better if they’re written using .NET Core with C#.”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505050"/>
                </a:solidFill>
                <a:effectLst/>
                <a:uLnTx/>
                <a:uFillTx/>
                <a:latin typeface="Segoe UI Semilight"/>
                <a:ea typeface="+mn-ea"/>
                <a:cs typeface="+mn-cs"/>
              </a:rPr>
              <a:t>- Jeremiah </a:t>
            </a:r>
            <a:r>
              <a:rPr kumimoji="0" lang="en-US" sz="1200" b="0" i="1" u="none" strike="noStrike" kern="1200" cap="none" spc="0" normalizeH="0" baseline="0" noProof="0" err="1">
                <a:ln>
                  <a:noFill/>
                </a:ln>
                <a:solidFill>
                  <a:srgbClr val="505050"/>
                </a:solidFill>
                <a:effectLst/>
                <a:uLnTx/>
                <a:uFillTx/>
                <a:latin typeface="Segoe UI Semilight"/>
                <a:ea typeface="+mn-ea"/>
                <a:cs typeface="+mn-cs"/>
              </a:rPr>
              <a:t>Gowdy</a:t>
            </a:r>
            <a:r>
              <a:rPr kumimoji="0" lang="en-US" sz="1200" b="0" i="1" u="none" strike="noStrike" kern="1200" cap="none" spc="0" normalizeH="0" baseline="0" noProof="0">
                <a:ln>
                  <a:noFill/>
                </a:ln>
                <a:solidFill>
                  <a:srgbClr val="505050"/>
                </a:solidFill>
                <a:effectLst/>
                <a:uLnTx/>
                <a:uFillTx/>
                <a:latin typeface="Segoe UI Semilight"/>
                <a:ea typeface="+mn-ea"/>
                <a:cs typeface="+mn-cs"/>
              </a:rPr>
              <a:t>: Principal Software Architect</a:t>
            </a:r>
          </a:p>
        </p:txBody>
      </p:sp>
      <p:pic>
        <p:nvPicPr>
          <p:cNvPr id="6" name="Picture 5">
            <a:extLst>
              <a:ext uri="{FF2B5EF4-FFF2-40B4-BE49-F238E27FC236}">
                <a16:creationId xmlns:a16="http://schemas.microsoft.com/office/drawing/2014/main" id="{59ED785E-0EF8-4A62-9608-D74E4CAD8FE2}"/>
              </a:ext>
            </a:extLst>
          </p:cNvPr>
          <p:cNvPicPr>
            <a:picLocks noChangeAspect="1"/>
          </p:cNvPicPr>
          <p:nvPr/>
        </p:nvPicPr>
        <p:blipFill>
          <a:blip r:embed="rId12"/>
          <a:stretch>
            <a:fillRect/>
          </a:stretch>
        </p:blipFill>
        <p:spPr>
          <a:xfrm>
            <a:off x="-318212" y="272079"/>
            <a:ext cx="1176558" cy="373510"/>
          </a:xfrm>
          <a:prstGeom prst="rect">
            <a:avLst/>
          </a:prstGeom>
        </p:spPr>
      </p:pic>
      <p:pic>
        <p:nvPicPr>
          <p:cNvPr id="17" name="Picture 16">
            <a:extLst>
              <a:ext uri="{FF2B5EF4-FFF2-40B4-BE49-F238E27FC236}">
                <a16:creationId xmlns:a16="http://schemas.microsoft.com/office/drawing/2014/main" id="{9826F6E7-9E8B-4E7B-B01C-D47299504B15}"/>
              </a:ext>
            </a:extLst>
          </p:cNvPr>
          <p:cNvPicPr>
            <a:picLocks noChangeAspect="1"/>
          </p:cNvPicPr>
          <p:nvPr/>
        </p:nvPicPr>
        <p:blipFill>
          <a:blip r:embed="rId13"/>
          <a:stretch>
            <a:fillRect/>
          </a:stretch>
        </p:blipFill>
        <p:spPr>
          <a:xfrm>
            <a:off x="1553876" y="272079"/>
            <a:ext cx="924438" cy="373510"/>
          </a:xfrm>
          <a:prstGeom prst="rect">
            <a:avLst/>
          </a:prstGeom>
        </p:spPr>
      </p:pic>
      <p:pic>
        <p:nvPicPr>
          <p:cNvPr id="19" name="Picture 18">
            <a:extLst>
              <a:ext uri="{FF2B5EF4-FFF2-40B4-BE49-F238E27FC236}">
                <a16:creationId xmlns:a16="http://schemas.microsoft.com/office/drawing/2014/main" id="{AFA6151D-D623-48BD-BFCA-5B9706B5FBA7}"/>
              </a:ext>
            </a:extLst>
          </p:cNvPr>
          <p:cNvPicPr>
            <a:picLocks noChangeAspect="1"/>
          </p:cNvPicPr>
          <p:nvPr/>
        </p:nvPicPr>
        <p:blipFill>
          <a:blip r:embed="rId14"/>
          <a:stretch>
            <a:fillRect/>
          </a:stretch>
        </p:blipFill>
        <p:spPr>
          <a:xfrm>
            <a:off x="11447248" y="199241"/>
            <a:ext cx="1092518" cy="420199"/>
          </a:xfrm>
          <a:prstGeom prst="rect">
            <a:avLst/>
          </a:prstGeom>
        </p:spPr>
      </p:pic>
      <p:pic>
        <p:nvPicPr>
          <p:cNvPr id="21" name="Picture 20">
            <a:extLst>
              <a:ext uri="{FF2B5EF4-FFF2-40B4-BE49-F238E27FC236}">
                <a16:creationId xmlns:a16="http://schemas.microsoft.com/office/drawing/2014/main" id="{BDAC0405-2E9B-4F5D-9D68-0E34336FCD83}"/>
              </a:ext>
            </a:extLst>
          </p:cNvPr>
          <p:cNvPicPr>
            <a:picLocks noChangeAspect="1"/>
          </p:cNvPicPr>
          <p:nvPr/>
        </p:nvPicPr>
        <p:blipFill>
          <a:blip r:embed="rId15"/>
          <a:stretch>
            <a:fillRect/>
          </a:stretch>
        </p:blipFill>
        <p:spPr>
          <a:xfrm>
            <a:off x="8182997" y="282214"/>
            <a:ext cx="1475366" cy="280133"/>
          </a:xfrm>
          <a:prstGeom prst="rect">
            <a:avLst/>
          </a:prstGeom>
        </p:spPr>
      </p:pic>
      <p:pic>
        <p:nvPicPr>
          <p:cNvPr id="23" name="Picture 22">
            <a:extLst>
              <a:ext uri="{FF2B5EF4-FFF2-40B4-BE49-F238E27FC236}">
                <a16:creationId xmlns:a16="http://schemas.microsoft.com/office/drawing/2014/main" id="{83FDD2A5-7292-41F2-86F5-4654CB315DD9}"/>
              </a:ext>
            </a:extLst>
          </p:cNvPr>
          <p:cNvPicPr>
            <a:picLocks noChangeAspect="1"/>
          </p:cNvPicPr>
          <p:nvPr/>
        </p:nvPicPr>
        <p:blipFill>
          <a:blip r:embed="rId16"/>
          <a:stretch>
            <a:fillRect/>
          </a:stretch>
        </p:blipFill>
        <p:spPr>
          <a:xfrm>
            <a:off x="3173842" y="245929"/>
            <a:ext cx="1904903" cy="373510"/>
          </a:xfrm>
          <a:prstGeom prst="rect">
            <a:avLst/>
          </a:prstGeom>
        </p:spPr>
      </p:pic>
      <p:pic>
        <p:nvPicPr>
          <p:cNvPr id="25" name="Picture 24">
            <a:extLst>
              <a:ext uri="{FF2B5EF4-FFF2-40B4-BE49-F238E27FC236}">
                <a16:creationId xmlns:a16="http://schemas.microsoft.com/office/drawing/2014/main" id="{91A9C58A-86E1-446C-AC87-62E9E28E3FD8}"/>
              </a:ext>
            </a:extLst>
          </p:cNvPr>
          <p:cNvPicPr>
            <a:picLocks noChangeAspect="1"/>
          </p:cNvPicPr>
          <p:nvPr/>
        </p:nvPicPr>
        <p:blipFill>
          <a:blip r:embed="rId17"/>
          <a:stretch>
            <a:fillRect/>
          </a:stretch>
        </p:blipFill>
        <p:spPr>
          <a:xfrm>
            <a:off x="10354018" y="150379"/>
            <a:ext cx="466888" cy="560266"/>
          </a:xfrm>
          <a:prstGeom prst="rect">
            <a:avLst/>
          </a:prstGeom>
        </p:spPr>
      </p:pic>
      <p:sp>
        <p:nvSpPr>
          <p:cNvPr id="2" name="TextBox 1">
            <a:extLst>
              <a:ext uri="{FF2B5EF4-FFF2-40B4-BE49-F238E27FC236}">
                <a16:creationId xmlns:a16="http://schemas.microsoft.com/office/drawing/2014/main" id="{43B8D2DA-801E-4BC4-8972-34E4E2373F32}"/>
              </a:ext>
            </a:extLst>
          </p:cNvPr>
          <p:cNvSpPr txBox="1"/>
          <p:nvPr/>
        </p:nvSpPr>
        <p:spPr>
          <a:xfrm>
            <a:off x="3339834" y="6470494"/>
            <a:ext cx="540806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And many more: </a:t>
            </a: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hlinkClick r:id="rId18"/>
              </a:rPr>
              <a:t>microsoft.com/net/customers</a:t>
            </a:r>
            <a:endPar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8504368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68">
            <a:extLst>
              <a:ext uri="{FF2B5EF4-FFF2-40B4-BE49-F238E27FC236}">
                <a16:creationId xmlns:a16="http://schemas.microsoft.com/office/drawing/2014/main" id="{6A9A3110-A034-4F1D-A47D-9BE62A164F09}"/>
              </a:ext>
            </a:extLst>
          </p:cNvPr>
          <p:cNvSpPr txBox="1"/>
          <p:nvPr/>
        </p:nvSpPr>
        <p:spPr>
          <a:xfrm>
            <a:off x="1333423" y="5933060"/>
            <a:ext cx="10143577"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And more! Samples @ </a:t>
            </a:r>
            <a:r>
              <a:rPr lang="en-US" sz="2000" dirty="0">
                <a:solidFill>
                  <a:srgbClr val="505050"/>
                </a:solidFill>
                <a:hlinkClick r:id="rId3"/>
              </a:rPr>
              <a:t>https://github.com/dotnet/machinelearning-samples</a:t>
            </a:r>
            <a:r>
              <a:rPr lang="en-US" sz="2000" dirty="0">
                <a:solidFill>
                  <a:srgbClr val="F2F2F2">
                    <a:lumMod val="25000"/>
                  </a:srgbClr>
                </a:solidFill>
              </a:rPr>
              <a:t> </a:t>
            </a:r>
            <a:endParaRPr lang="en-US" sz="2400" dirty="0">
              <a:solidFill>
                <a:srgbClr val="F2F2F2">
                  <a:lumMod val="25000"/>
                </a:srgbClr>
              </a:solidFill>
            </a:endParaRPr>
          </a:p>
        </p:txBody>
      </p:sp>
      <p:sp>
        <p:nvSpPr>
          <p:cNvPr id="66" name="Rectangle 65">
            <a:extLst>
              <a:ext uri="{FF2B5EF4-FFF2-40B4-BE49-F238E27FC236}">
                <a16:creationId xmlns:a16="http://schemas.microsoft.com/office/drawing/2014/main" id="{72808CAC-9195-40F1-A29D-E3B07CD5E481}"/>
              </a:ext>
            </a:extLst>
          </p:cNvPr>
          <p:cNvSpPr/>
          <p:nvPr/>
        </p:nvSpPr>
        <p:spPr bwMode="auto">
          <a:xfrm>
            <a:off x="6219672" y="4751058"/>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7" name="TextBox 66">
            <a:extLst>
              <a:ext uri="{FF2B5EF4-FFF2-40B4-BE49-F238E27FC236}">
                <a16:creationId xmlns:a16="http://schemas.microsoft.com/office/drawing/2014/main" id="{3FECCF71-683B-41DA-89CC-F25FA9A418F1}"/>
              </a:ext>
            </a:extLst>
          </p:cNvPr>
          <p:cNvSpPr txBox="1"/>
          <p:nvPr/>
        </p:nvSpPr>
        <p:spPr>
          <a:xfrm>
            <a:off x="6905001" y="4761559"/>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Customer segmentation </a:t>
            </a:r>
          </a:p>
        </p:txBody>
      </p:sp>
      <p:sp>
        <p:nvSpPr>
          <p:cNvPr id="64" name="Rectangle 63">
            <a:extLst>
              <a:ext uri="{FF2B5EF4-FFF2-40B4-BE49-F238E27FC236}">
                <a16:creationId xmlns:a16="http://schemas.microsoft.com/office/drawing/2014/main" id="{8589843F-F8C1-408F-BEC6-DD182E4A9BD1}"/>
              </a:ext>
            </a:extLst>
          </p:cNvPr>
          <p:cNvSpPr/>
          <p:nvPr/>
        </p:nvSpPr>
        <p:spPr bwMode="auto">
          <a:xfrm>
            <a:off x="6219672" y="3765616"/>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5" name="TextBox 64">
            <a:extLst>
              <a:ext uri="{FF2B5EF4-FFF2-40B4-BE49-F238E27FC236}">
                <a16:creationId xmlns:a16="http://schemas.microsoft.com/office/drawing/2014/main" id="{F4ADC8C9-69A5-4B09-9FFC-3EAC572DF919}"/>
              </a:ext>
            </a:extLst>
          </p:cNvPr>
          <p:cNvSpPr txBox="1"/>
          <p:nvPr/>
        </p:nvSpPr>
        <p:spPr>
          <a:xfrm>
            <a:off x="6905001" y="3776117"/>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a:solidFill>
                  <a:srgbClr val="F2F2F2">
                    <a:lumMod val="25000"/>
                  </a:srgbClr>
                </a:solidFill>
              </a:rPr>
              <a:t>Recommendations</a:t>
            </a:r>
            <a:endParaRPr lang="en-US" sz="2400" dirty="0">
              <a:solidFill>
                <a:srgbClr val="F2F2F2">
                  <a:lumMod val="25000"/>
                </a:srgbClr>
              </a:solidFill>
            </a:endParaRPr>
          </a:p>
        </p:txBody>
      </p:sp>
      <p:sp>
        <p:nvSpPr>
          <p:cNvPr id="51" name="Rectangle 50">
            <a:extLst>
              <a:ext uri="{FF2B5EF4-FFF2-40B4-BE49-F238E27FC236}">
                <a16:creationId xmlns:a16="http://schemas.microsoft.com/office/drawing/2014/main" id="{809D2EBA-E234-419E-9ABB-AF0C23A4AD91}"/>
              </a:ext>
            </a:extLst>
          </p:cNvPr>
          <p:cNvSpPr/>
          <p:nvPr/>
        </p:nvSpPr>
        <p:spPr bwMode="auto">
          <a:xfrm>
            <a:off x="6219672" y="2808814"/>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63" name="TextBox 62">
            <a:extLst>
              <a:ext uri="{FF2B5EF4-FFF2-40B4-BE49-F238E27FC236}">
                <a16:creationId xmlns:a16="http://schemas.microsoft.com/office/drawing/2014/main" id="{1D238F16-5FE9-4209-BBFA-446065FCD69F}"/>
              </a:ext>
            </a:extLst>
          </p:cNvPr>
          <p:cNvSpPr txBox="1"/>
          <p:nvPr/>
        </p:nvSpPr>
        <p:spPr>
          <a:xfrm>
            <a:off x="6905001" y="281931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Predictive maintenance </a:t>
            </a:r>
          </a:p>
        </p:txBody>
      </p:sp>
      <p:sp>
        <p:nvSpPr>
          <p:cNvPr id="49" name="Rectangle 48">
            <a:extLst>
              <a:ext uri="{FF2B5EF4-FFF2-40B4-BE49-F238E27FC236}">
                <a16:creationId xmlns:a16="http://schemas.microsoft.com/office/drawing/2014/main" id="{893F2445-8FBF-497E-9FBF-333EC9A7394E}"/>
              </a:ext>
            </a:extLst>
          </p:cNvPr>
          <p:cNvSpPr/>
          <p:nvPr/>
        </p:nvSpPr>
        <p:spPr bwMode="auto">
          <a:xfrm>
            <a:off x="6219672" y="181343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0" name="TextBox 49">
            <a:extLst>
              <a:ext uri="{FF2B5EF4-FFF2-40B4-BE49-F238E27FC236}">
                <a16:creationId xmlns:a16="http://schemas.microsoft.com/office/drawing/2014/main" id="{45C0826F-EAFE-469B-8D93-8B62480635EC}"/>
              </a:ext>
            </a:extLst>
          </p:cNvPr>
          <p:cNvSpPr txBox="1"/>
          <p:nvPr/>
        </p:nvSpPr>
        <p:spPr>
          <a:xfrm>
            <a:off x="6905001" y="1842403"/>
            <a:ext cx="4572000" cy="627864"/>
          </a:xfrm>
          <a:prstGeom prst="rect">
            <a:avLst/>
          </a:prstGeom>
          <a:solidFill>
            <a:schemeClr val="bg1">
              <a:lumMod val="95000"/>
            </a:schemeClr>
          </a:solidFill>
        </p:spPr>
        <p:txBody>
          <a:bodyPr wrap="square" lIns="182880" tIns="146304" rIns="182880" bIns="146304" rtlCol="0" anchor="ctr">
            <a:spAutoFit/>
          </a:bodyPr>
          <a:lstStyle/>
          <a:p>
            <a:pPr lvl="0">
              <a:lnSpc>
                <a:spcPct val="90000"/>
              </a:lnSpc>
              <a:spcAft>
                <a:spcPts val="600"/>
              </a:spcAft>
              <a:defRPr/>
            </a:pPr>
            <a:r>
              <a:rPr lang="en-US" sz="2400" dirty="0">
                <a:solidFill>
                  <a:srgbClr val="F2F2F2">
                    <a:lumMod val="25000"/>
                  </a:srgbClr>
                </a:solidFill>
              </a:rPr>
              <a:t>Forecasting</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C9E384AE-CA2E-43D1-BB2D-ED764BDB577F}"/>
              </a:ext>
            </a:extLst>
          </p:cNvPr>
          <p:cNvSpPr/>
          <p:nvPr/>
        </p:nvSpPr>
        <p:spPr bwMode="auto">
          <a:xfrm>
            <a:off x="659118" y="374836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Rectangle 40">
            <a:extLst>
              <a:ext uri="{FF2B5EF4-FFF2-40B4-BE49-F238E27FC236}">
                <a16:creationId xmlns:a16="http://schemas.microsoft.com/office/drawing/2014/main" id="{B3CF6B14-6B93-4E6A-867E-CB47CE093BD8}"/>
              </a:ext>
            </a:extLst>
          </p:cNvPr>
          <p:cNvSpPr/>
          <p:nvPr/>
        </p:nvSpPr>
        <p:spPr bwMode="auto">
          <a:xfrm>
            <a:off x="651497" y="4769453"/>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38" name="Rectangle 37">
            <a:extLst>
              <a:ext uri="{FF2B5EF4-FFF2-40B4-BE49-F238E27FC236}">
                <a16:creationId xmlns:a16="http://schemas.microsoft.com/office/drawing/2014/main" id="{93DDA144-D699-4275-8D69-C1A57B5AB301}"/>
              </a:ext>
            </a:extLst>
          </p:cNvPr>
          <p:cNvSpPr/>
          <p:nvPr/>
        </p:nvSpPr>
        <p:spPr bwMode="auto">
          <a:xfrm>
            <a:off x="659118" y="2813610"/>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29" name="Group 28">
            <a:extLst>
              <a:ext uri="{FF2B5EF4-FFF2-40B4-BE49-F238E27FC236}">
                <a16:creationId xmlns:a16="http://schemas.microsoft.com/office/drawing/2014/main" id="{41A2054A-82A5-4713-82C4-08FA1882E5E4}"/>
              </a:ext>
            </a:extLst>
          </p:cNvPr>
          <p:cNvGrpSpPr/>
          <p:nvPr/>
        </p:nvGrpSpPr>
        <p:grpSpPr>
          <a:xfrm>
            <a:off x="568928" y="3836164"/>
            <a:ext cx="2584879" cy="831587"/>
            <a:chOff x="413448" y="3327187"/>
            <a:chExt cx="2584878" cy="831586"/>
          </a:xfrm>
        </p:grpSpPr>
        <p:sp>
          <p:nvSpPr>
            <p:cNvPr id="30" name="TextBox 29">
              <a:extLst>
                <a:ext uri="{FF2B5EF4-FFF2-40B4-BE49-F238E27FC236}">
                  <a16:creationId xmlns:a16="http://schemas.microsoft.com/office/drawing/2014/main" id="{1FFC6B3D-B785-4770-8201-5C5206F9CF06}"/>
                </a:ext>
              </a:extLst>
            </p:cNvPr>
            <p:cNvSpPr txBox="1"/>
            <p:nvPr/>
          </p:nvSpPr>
          <p:spPr>
            <a:xfrm>
              <a:off x="1613529"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1" name="Rectangle 30">
              <a:extLst>
                <a:ext uri="{FF2B5EF4-FFF2-40B4-BE49-F238E27FC236}">
                  <a16:creationId xmlns:a16="http://schemas.microsoft.com/office/drawing/2014/main" id="{D4E33073-F9E0-465A-8221-E96249F1A813}"/>
                </a:ext>
              </a:extLst>
            </p:cNvPr>
            <p:cNvSpPr/>
            <p:nvPr/>
          </p:nvSpPr>
          <p:spPr>
            <a:xfrm>
              <a:off x="413448" y="3789441"/>
              <a:ext cx="2584878" cy="369332"/>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grpSp>
        <p:nvGrpSpPr>
          <p:cNvPr id="33" name="Group 32">
            <a:extLst>
              <a:ext uri="{FF2B5EF4-FFF2-40B4-BE49-F238E27FC236}">
                <a16:creationId xmlns:a16="http://schemas.microsoft.com/office/drawing/2014/main" id="{EADFF36D-0438-4EA8-A6BD-A3AD4C54376E}"/>
              </a:ext>
            </a:extLst>
          </p:cNvPr>
          <p:cNvGrpSpPr/>
          <p:nvPr/>
        </p:nvGrpSpPr>
        <p:grpSpPr>
          <a:xfrm>
            <a:off x="3524321" y="3834589"/>
            <a:ext cx="2584879" cy="800809"/>
            <a:chOff x="413448" y="3327187"/>
            <a:chExt cx="2584878" cy="800808"/>
          </a:xfrm>
        </p:grpSpPr>
        <p:sp>
          <p:nvSpPr>
            <p:cNvPr id="34" name="TextBox 33">
              <a:extLst>
                <a:ext uri="{FF2B5EF4-FFF2-40B4-BE49-F238E27FC236}">
                  <a16:creationId xmlns:a16="http://schemas.microsoft.com/office/drawing/2014/main" id="{D9FF5781-FAD0-4873-B88D-8B2FAE7F1C35}"/>
                </a:ext>
              </a:extLst>
            </p:cNvPr>
            <p:cNvSpPr txBox="1"/>
            <p:nvPr/>
          </p:nvSpPr>
          <p:spPr>
            <a:xfrm>
              <a:off x="1613553" y="3327187"/>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35" name="Rectangle 34">
              <a:extLst>
                <a:ext uri="{FF2B5EF4-FFF2-40B4-BE49-F238E27FC236}">
                  <a16:creationId xmlns:a16="http://schemas.microsoft.com/office/drawing/2014/main" id="{A429D672-A7DB-468D-9074-85C039693DBE}"/>
                </a:ext>
              </a:extLst>
            </p:cNvPr>
            <p:cNvSpPr/>
            <p:nvPr/>
          </p:nvSpPr>
          <p:spPr>
            <a:xfrm>
              <a:off x="413448" y="3789441"/>
              <a:ext cx="2584878" cy="338554"/>
            </a:xfrm>
            <a:prstGeom prst="rect">
              <a:avLst/>
            </a:prstGeom>
          </p:spPr>
          <p:txBody>
            <a:bodyPr wrap="square">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Segoe UI" charset="0"/>
                <a:cs typeface="Segoe UI" charset="0"/>
              </a:endParaRPr>
            </a:p>
          </p:txBody>
        </p:sp>
      </p:grpSp>
      <p:sp>
        <p:nvSpPr>
          <p:cNvPr id="44" name="TextBox 43">
            <a:extLst>
              <a:ext uri="{FF2B5EF4-FFF2-40B4-BE49-F238E27FC236}">
                <a16:creationId xmlns:a16="http://schemas.microsoft.com/office/drawing/2014/main" id="{A4E63B2B-BF25-4A8E-A43B-28EDDE9F7637}"/>
              </a:ext>
            </a:extLst>
          </p:cNvPr>
          <p:cNvSpPr txBox="1"/>
          <p:nvPr/>
        </p:nvSpPr>
        <p:spPr>
          <a:xfrm>
            <a:off x="4012523" y="406667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TextBox 44">
            <a:extLst>
              <a:ext uri="{FF2B5EF4-FFF2-40B4-BE49-F238E27FC236}">
                <a16:creationId xmlns:a16="http://schemas.microsoft.com/office/drawing/2014/main" id="{5841E3BB-6186-4342-95BB-505E2A9DEC08}"/>
              </a:ext>
            </a:extLst>
          </p:cNvPr>
          <p:cNvSpPr txBox="1"/>
          <p:nvPr/>
        </p:nvSpPr>
        <p:spPr>
          <a:xfrm>
            <a:off x="4736818" y="3835174"/>
            <a:ext cx="184730" cy="461664"/>
          </a:xfrm>
          <a:prstGeom prst="rect">
            <a:avLst/>
          </a:prstGeom>
          <a:noFill/>
        </p:spPr>
        <p:txBody>
          <a:bodyPr wrap="non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78D7"/>
              </a:solidFill>
              <a:effectLst/>
              <a:uLnTx/>
              <a:uFillTx/>
              <a:latin typeface="Segoe UI Light" charset="0"/>
              <a:ea typeface="Segoe UI Light" charset="0"/>
              <a:cs typeface="Segoe UI Light" charset="0"/>
            </a:endParaRPr>
          </a:p>
        </p:txBody>
      </p:sp>
      <p:sp>
        <p:nvSpPr>
          <p:cNvPr id="53" name="TextBox 52">
            <a:extLst>
              <a:ext uri="{FF2B5EF4-FFF2-40B4-BE49-F238E27FC236}">
                <a16:creationId xmlns:a16="http://schemas.microsoft.com/office/drawing/2014/main" id="{D2ACE1E4-2DAC-433C-8230-E902F73669CA}"/>
              </a:ext>
            </a:extLst>
          </p:cNvPr>
          <p:cNvSpPr txBox="1"/>
          <p:nvPr/>
        </p:nvSpPr>
        <p:spPr>
          <a:xfrm>
            <a:off x="1344447" y="2842578"/>
            <a:ext cx="4572000" cy="627864"/>
          </a:xfrm>
          <a:prstGeom prst="rect">
            <a:avLst/>
          </a:prstGeom>
          <a:solidFill>
            <a:schemeClr val="bg1">
              <a:lumMod val="95000"/>
            </a:schemeClr>
          </a:solid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Issue Classification </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5EF18167-CA6D-4442-935C-8B3862384731}"/>
              </a:ext>
            </a:extLst>
          </p:cNvPr>
          <p:cNvSpPr txBox="1"/>
          <p:nvPr/>
        </p:nvSpPr>
        <p:spPr>
          <a:xfrm>
            <a:off x="6679267" y="1761895"/>
            <a:ext cx="45429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2F2F2">
                    <a:lumMod val="25000"/>
                  </a:srgbClr>
                </a:solidFill>
                <a:effectLst/>
                <a:uLnTx/>
                <a:uFillTx/>
                <a:latin typeface="Segoe UI"/>
                <a:ea typeface="+mn-ea"/>
                <a:cs typeface="+mn-cs"/>
              </a:rPr>
              <a:t> </a:t>
            </a:r>
          </a:p>
        </p:txBody>
      </p:sp>
      <p:cxnSp>
        <p:nvCxnSpPr>
          <p:cNvPr id="61" name="Straight Connector 60">
            <a:extLst>
              <a:ext uri="{FF2B5EF4-FFF2-40B4-BE49-F238E27FC236}">
                <a16:creationId xmlns:a16="http://schemas.microsoft.com/office/drawing/2014/main" id="{3EFBDB09-6F54-4E30-898D-D94BB0C1750C}"/>
              </a:ext>
            </a:extLst>
          </p:cNvPr>
          <p:cNvCxnSpPr>
            <a:cxnSpLocks/>
          </p:cNvCxnSpPr>
          <p:nvPr/>
        </p:nvCxnSpPr>
        <p:spPr>
          <a:xfrm flipV="1">
            <a:off x="816283" y="5685070"/>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317C54C7-3E36-4EB7-A3BD-C2417F7547E9}"/>
              </a:ext>
            </a:extLst>
          </p:cNvPr>
          <p:cNvCxnSpPr>
            <a:cxnSpLocks/>
          </p:cNvCxnSpPr>
          <p:nvPr/>
        </p:nvCxnSpPr>
        <p:spPr>
          <a:xfrm flipV="1">
            <a:off x="735621" y="1539229"/>
            <a:ext cx="9871399" cy="1"/>
          </a:xfrm>
          <a:prstGeom prst="line">
            <a:avLst/>
          </a:prstGeom>
          <a:ln>
            <a:solidFill>
              <a:schemeClr val="tx1">
                <a:lumMod val="40000"/>
                <a:lumOff val="6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25" name="Trackers_EADF" title="Icon of a clipboard with a checklist on it">
            <a:extLst>
              <a:ext uri="{FF2B5EF4-FFF2-40B4-BE49-F238E27FC236}">
                <a16:creationId xmlns:a16="http://schemas.microsoft.com/office/drawing/2014/main" id="{431CE3BB-632A-4B3E-87A0-FEB84CCE2AC6}"/>
              </a:ext>
            </a:extLst>
          </p:cNvPr>
          <p:cNvSpPr>
            <a:spLocks noChangeAspect="1" noEditPoints="1"/>
          </p:cNvSpPr>
          <p:nvPr/>
        </p:nvSpPr>
        <p:spPr bwMode="auto">
          <a:xfrm>
            <a:off x="844119" y="2939554"/>
            <a:ext cx="324771" cy="44284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6" name="Photo2_EB9F" title="Icon of a photo of a landscape">
            <a:extLst>
              <a:ext uri="{FF2B5EF4-FFF2-40B4-BE49-F238E27FC236}">
                <a16:creationId xmlns:a16="http://schemas.microsoft.com/office/drawing/2014/main" id="{B2768C87-F8FE-4F62-9B57-8D62148F5632}"/>
              </a:ext>
            </a:extLst>
          </p:cNvPr>
          <p:cNvSpPr>
            <a:spLocks noChangeAspect="1" noEditPoints="1"/>
          </p:cNvSpPr>
          <p:nvPr/>
        </p:nvSpPr>
        <p:spPr bwMode="auto">
          <a:xfrm>
            <a:off x="776308" y="3893677"/>
            <a:ext cx="470836" cy="345547"/>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27" name="camera" title="Icon of a camera">
            <a:extLst>
              <a:ext uri="{FF2B5EF4-FFF2-40B4-BE49-F238E27FC236}">
                <a16:creationId xmlns:a16="http://schemas.microsoft.com/office/drawing/2014/main" id="{D6702F47-337E-432F-98FE-51469A72DEDA}"/>
              </a:ext>
            </a:extLst>
          </p:cNvPr>
          <p:cNvSpPr>
            <a:spLocks noChangeAspect="1" noEditPoints="1"/>
          </p:cNvSpPr>
          <p:nvPr/>
        </p:nvSpPr>
        <p:spPr bwMode="auto">
          <a:xfrm>
            <a:off x="796494" y="4910940"/>
            <a:ext cx="429260" cy="343049"/>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28" name="factory_3" title="Icon of a factory or warehouse">
            <a:extLst>
              <a:ext uri="{FF2B5EF4-FFF2-40B4-BE49-F238E27FC236}">
                <a16:creationId xmlns:a16="http://schemas.microsoft.com/office/drawing/2014/main" id="{3E21944D-4F77-4A03-967F-0AC5F42D9EA8}"/>
              </a:ext>
            </a:extLst>
          </p:cNvPr>
          <p:cNvSpPr>
            <a:spLocks noChangeAspect="1" noEditPoints="1"/>
          </p:cNvSpPr>
          <p:nvPr/>
        </p:nvSpPr>
        <p:spPr bwMode="auto">
          <a:xfrm>
            <a:off x="6352010" y="2973987"/>
            <a:ext cx="411480" cy="347225"/>
          </a:xfrm>
          <a:custGeom>
            <a:avLst/>
            <a:gdLst>
              <a:gd name="T0" fmla="*/ 394 w 394"/>
              <a:gd name="T1" fmla="*/ 101 h 244"/>
              <a:gd name="T2" fmla="*/ 394 w 394"/>
              <a:gd name="T3" fmla="*/ 244 h 244"/>
              <a:gd name="T4" fmla="*/ 0 w 394"/>
              <a:gd name="T5" fmla="*/ 244 h 244"/>
              <a:gd name="T6" fmla="*/ 0 w 394"/>
              <a:gd name="T7" fmla="*/ 101 h 244"/>
              <a:gd name="T8" fmla="*/ 76 w 394"/>
              <a:gd name="T9" fmla="*/ 45 h 244"/>
              <a:gd name="T10" fmla="*/ 76 w 394"/>
              <a:gd name="T11" fmla="*/ 101 h 244"/>
              <a:gd name="T12" fmla="*/ 160 w 394"/>
              <a:gd name="T13" fmla="*/ 45 h 244"/>
              <a:gd name="T14" fmla="*/ 160 w 394"/>
              <a:gd name="T15" fmla="*/ 101 h 244"/>
              <a:gd name="T16" fmla="*/ 394 w 394"/>
              <a:gd name="T17" fmla="*/ 101 h 244"/>
              <a:gd name="T18" fmla="*/ 309 w 394"/>
              <a:gd name="T19" fmla="*/ 101 h 244"/>
              <a:gd name="T20" fmla="*/ 289 w 394"/>
              <a:gd name="T21" fmla="*/ 0 h 244"/>
              <a:gd name="T22" fmla="*/ 273 w 394"/>
              <a:gd name="T23" fmla="*/ 0 h 244"/>
              <a:gd name="T24" fmla="*/ 256 w 394"/>
              <a:gd name="T25" fmla="*/ 101 h 244"/>
              <a:gd name="T26" fmla="*/ 378 w 394"/>
              <a:gd name="T27" fmla="*/ 101 h 244"/>
              <a:gd name="T28" fmla="*/ 358 w 394"/>
              <a:gd name="T29" fmla="*/ 0 h 244"/>
              <a:gd name="T30" fmla="*/ 340 w 394"/>
              <a:gd name="T31" fmla="*/ 0 h 244"/>
              <a:gd name="T32" fmla="*/ 324 w 394"/>
              <a:gd name="T33" fmla="*/ 101 h 244"/>
              <a:gd name="T34" fmla="*/ 57 w 394"/>
              <a:gd name="T35" fmla="*/ 144 h 244"/>
              <a:gd name="T36" fmla="*/ 36 w 394"/>
              <a:gd name="T37" fmla="*/ 144 h 244"/>
              <a:gd name="T38" fmla="*/ 36 w 394"/>
              <a:gd name="T39" fmla="*/ 165 h 244"/>
              <a:gd name="T40" fmla="*/ 57 w 394"/>
              <a:gd name="T41" fmla="*/ 165 h 244"/>
              <a:gd name="T42" fmla="*/ 57 w 394"/>
              <a:gd name="T43" fmla="*/ 144 h 244"/>
              <a:gd name="T44" fmla="*/ 131 w 394"/>
              <a:gd name="T45" fmla="*/ 144 h 244"/>
              <a:gd name="T46" fmla="*/ 112 w 394"/>
              <a:gd name="T47" fmla="*/ 144 h 244"/>
              <a:gd name="T48" fmla="*/ 112 w 394"/>
              <a:gd name="T49" fmla="*/ 165 h 244"/>
              <a:gd name="T50" fmla="*/ 131 w 394"/>
              <a:gd name="T51" fmla="*/ 165 h 244"/>
              <a:gd name="T52" fmla="*/ 131 w 394"/>
              <a:gd name="T53" fmla="*/ 144 h 244"/>
              <a:gd name="T54" fmla="*/ 207 w 394"/>
              <a:gd name="T55" fmla="*/ 144 h 244"/>
              <a:gd name="T56" fmla="*/ 188 w 394"/>
              <a:gd name="T57" fmla="*/ 144 h 244"/>
              <a:gd name="T58" fmla="*/ 188 w 394"/>
              <a:gd name="T59" fmla="*/ 165 h 244"/>
              <a:gd name="T60" fmla="*/ 207 w 394"/>
              <a:gd name="T61" fmla="*/ 165 h 244"/>
              <a:gd name="T62" fmla="*/ 207 w 394"/>
              <a:gd name="T63" fmla="*/ 144 h 244"/>
              <a:gd name="T64" fmla="*/ 283 w 394"/>
              <a:gd name="T65" fmla="*/ 144 h 244"/>
              <a:gd name="T66" fmla="*/ 262 w 394"/>
              <a:gd name="T67" fmla="*/ 144 h 244"/>
              <a:gd name="T68" fmla="*/ 262 w 394"/>
              <a:gd name="T69" fmla="*/ 165 h 244"/>
              <a:gd name="T70" fmla="*/ 283 w 394"/>
              <a:gd name="T71" fmla="*/ 165 h 244"/>
              <a:gd name="T72" fmla="*/ 283 w 394"/>
              <a:gd name="T73" fmla="*/ 144 h 244"/>
              <a:gd name="T74" fmla="*/ 358 w 394"/>
              <a:gd name="T75" fmla="*/ 144 h 244"/>
              <a:gd name="T76" fmla="*/ 338 w 394"/>
              <a:gd name="T77" fmla="*/ 144 h 244"/>
              <a:gd name="T78" fmla="*/ 338 w 394"/>
              <a:gd name="T79" fmla="*/ 165 h 244"/>
              <a:gd name="T80" fmla="*/ 358 w 394"/>
              <a:gd name="T81" fmla="*/ 165 h 244"/>
              <a:gd name="T82" fmla="*/ 358 w 394"/>
              <a:gd name="T83" fmla="*/ 14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4" h="244">
                <a:moveTo>
                  <a:pt x="394" y="101"/>
                </a:moveTo>
                <a:lnTo>
                  <a:pt x="394" y="244"/>
                </a:lnTo>
                <a:lnTo>
                  <a:pt x="0" y="244"/>
                </a:lnTo>
                <a:lnTo>
                  <a:pt x="0" y="101"/>
                </a:lnTo>
                <a:lnTo>
                  <a:pt x="76" y="45"/>
                </a:lnTo>
                <a:lnTo>
                  <a:pt x="76" y="101"/>
                </a:lnTo>
                <a:lnTo>
                  <a:pt x="160" y="45"/>
                </a:lnTo>
                <a:lnTo>
                  <a:pt x="160" y="101"/>
                </a:lnTo>
                <a:lnTo>
                  <a:pt x="394" y="101"/>
                </a:lnTo>
                <a:moveTo>
                  <a:pt x="309" y="101"/>
                </a:moveTo>
                <a:lnTo>
                  <a:pt x="289" y="0"/>
                </a:lnTo>
                <a:lnTo>
                  <a:pt x="273" y="0"/>
                </a:lnTo>
                <a:lnTo>
                  <a:pt x="256" y="101"/>
                </a:lnTo>
                <a:moveTo>
                  <a:pt x="378" y="101"/>
                </a:moveTo>
                <a:lnTo>
                  <a:pt x="358" y="0"/>
                </a:lnTo>
                <a:lnTo>
                  <a:pt x="340" y="0"/>
                </a:lnTo>
                <a:lnTo>
                  <a:pt x="324" y="101"/>
                </a:lnTo>
                <a:moveTo>
                  <a:pt x="57" y="144"/>
                </a:moveTo>
                <a:lnTo>
                  <a:pt x="36" y="144"/>
                </a:lnTo>
                <a:lnTo>
                  <a:pt x="36" y="165"/>
                </a:lnTo>
                <a:lnTo>
                  <a:pt x="57" y="165"/>
                </a:lnTo>
                <a:lnTo>
                  <a:pt x="57" y="144"/>
                </a:lnTo>
                <a:moveTo>
                  <a:pt x="131" y="144"/>
                </a:moveTo>
                <a:lnTo>
                  <a:pt x="112" y="144"/>
                </a:lnTo>
                <a:lnTo>
                  <a:pt x="112" y="165"/>
                </a:lnTo>
                <a:lnTo>
                  <a:pt x="131" y="165"/>
                </a:lnTo>
                <a:lnTo>
                  <a:pt x="131" y="144"/>
                </a:lnTo>
                <a:moveTo>
                  <a:pt x="207" y="144"/>
                </a:moveTo>
                <a:lnTo>
                  <a:pt x="188" y="144"/>
                </a:lnTo>
                <a:lnTo>
                  <a:pt x="188" y="165"/>
                </a:lnTo>
                <a:lnTo>
                  <a:pt x="207" y="165"/>
                </a:lnTo>
                <a:lnTo>
                  <a:pt x="207" y="144"/>
                </a:lnTo>
                <a:moveTo>
                  <a:pt x="283" y="144"/>
                </a:moveTo>
                <a:lnTo>
                  <a:pt x="262" y="144"/>
                </a:lnTo>
                <a:lnTo>
                  <a:pt x="262" y="165"/>
                </a:lnTo>
                <a:lnTo>
                  <a:pt x="283" y="165"/>
                </a:lnTo>
                <a:lnTo>
                  <a:pt x="283" y="144"/>
                </a:lnTo>
                <a:moveTo>
                  <a:pt x="358" y="144"/>
                </a:moveTo>
                <a:lnTo>
                  <a:pt x="338" y="144"/>
                </a:lnTo>
                <a:lnTo>
                  <a:pt x="338" y="165"/>
                </a:lnTo>
                <a:lnTo>
                  <a:pt x="358" y="165"/>
                </a:lnTo>
                <a:lnTo>
                  <a:pt x="358" y="144"/>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2" name="ShoppingCart_E7BF" title="Icon of a shopping cart">
            <a:extLst>
              <a:ext uri="{FF2B5EF4-FFF2-40B4-BE49-F238E27FC236}">
                <a16:creationId xmlns:a16="http://schemas.microsoft.com/office/drawing/2014/main" id="{688686FC-526A-4C1E-90DC-6291C5F058EF}"/>
              </a:ext>
            </a:extLst>
          </p:cNvPr>
          <p:cNvSpPr>
            <a:spLocks noChangeAspect="1" noEditPoints="1"/>
          </p:cNvSpPr>
          <p:nvPr/>
        </p:nvSpPr>
        <p:spPr bwMode="auto">
          <a:xfrm>
            <a:off x="6327961" y="3922750"/>
            <a:ext cx="430126"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36" name="people_3" title="Icon of a person surrounded by brackets">
            <a:extLst>
              <a:ext uri="{FF2B5EF4-FFF2-40B4-BE49-F238E27FC236}">
                <a16:creationId xmlns:a16="http://schemas.microsoft.com/office/drawing/2014/main" id="{98C45569-F45A-4450-98E9-9270AC421914}"/>
              </a:ext>
            </a:extLst>
          </p:cNvPr>
          <p:cNvSpPr>
            <a:spLocks noChangeAspect="1" noEditPoints="1"/>
          </p:cNvSpPr>
          <p:nvPr/>
        </p:nvSpPr>
        <p:spPr bwMode="auto">
          <a:xfrm>
            <a:off x="6359274" y="4871104"/>
            <a:ext cx="403722" cy="40695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37" name="Financial_E7BB" title="Icon of a chart made of vertical lines with a line tracing the top of each, turning into an arrow pointing up">
            <a:extLst>
              <a:ext uri="{FF2B5EF4-FFF2-40B4-BE49-F238E27FC236}">
                <a16:creationId xmlns:a16="http://schemas.microsoft.com/office/drawing/2014/main" id="{78BBF708-9677-46F9-85E9-08327CB91F23}"/>
              </a:ext>
            </a:extLst>
          </p:cNvPr>
          <p:cNvSpPr>
            <a:spLocks noChangeAspect="1" noEditPoints="1"/>
          </p:cNvSpPr>
          <p:nvPr/>
        </p:nvSpPr>
        <p:spPr bwMode="auto">
          <a:xfrm>
            <a:off x="6347241" y="1989776"/>
            <a:ext cx="410030" cy="36576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a:solidFill>
                <a:schemeClr val="bg1"/>
              </a:solidFill>
            </a:endParaRPr>
          </a:p>
        </p:txBody>
      </p:sp>
      <p:sp>
        <p:nvSpPr>
          <p:cNvPr id="47" name="TextBox 46">
            <a:extLst>
              <a:ext uri="{FF2B5EF4-FFF2-40B4-BE49-F238E27FC236}">
                <a16:creationId xmlns:a16="http://schemas.microsoft.com/office/drawing/2014/main" id="{5084E31B-CDD7-4D3B-B49E-3842BB8EB7DC}"/>
              </a:ext>
            </a:extLst>
          </p:cNvPr>
          <p:cNvSpPr txBox="1"/>
          <p:nvPr/>
        </p:nvSpPr>
        <p:spPr>
          <a:xfrm>
            <a:off x="1344447" y="3753675"/>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Image classification</a:t>
            </a:r>
          </a:p>
        </p:txBody>
      </p:sp>
      <p:sp>
        <p:nvSpPr>
          <p:cNvPr id="48" name="TextBox 47">
            <a:extLst>
              <a:ext uri="{FF2B5EF4-FFF2-40B4-BE49-F238E27FC236}">
                <a16:creationId xmlns:a16="http://schemas.microsoft.com/office/drawing/2014/main" id="{A3F82C7F-4826-4EAC-B09C-A01CD625A05C}"/>
              </a:ext>
            </a:extLst>
          </p:cNvPr>
          <p:cNvSpPr txBox="1"/>
          <p:nvPr/>
        </p:nvSpPr>
        <p:spPr>
          <a:xfrm>
            <a:off x="1344447" y="4786826"/>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Object detection</a:t>
            </a:r>
          </a:p>
        </p:txBody>
      </p:sp>
      <p:sp>
        <p:nvSpPr>
          <p:cNvPr id="68" name="Rectangle 67">
            <a:extLst>
              <a:ext uri="{FF2B5EF4-FFF2-40B4-BE49-F238E27FC236}">
                <a16:creationId xmlns:a16="http://schemas.microsoft.com/office/drawing/2014/main" id="{F4B1C000-8819-4EBF-9559-33A34A464258}"/>
              </a:ext>
            </a:extLst>
          </p:cNvPr>
          <p:cNvSpPr/>
          <p:nvPr/>
        </p:nvSpPr>
        <p:spPr bwMode="auto">
          <a:xfrm>
            <a:off x="647624" y="5936689"/>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70" name="circle" title="Icon of a circle with three smaller circles on it">
            <a:extLst>
              <a:ext uri="{FF2B5EF4-FFF2-40B4-BE49-F238E27FC236}">
                <a16:creationId xmlns:a16="http://schemas.microsoft.com/office/drawing/2014/main" id="{679C4BFB-AC24-43EC-98F1-E6BD856D5BF3}"/>
              </a:ext>
            </a:extLst>
          </p:cNvPr>
          <p:cNvSpPr>
            <a:spLocks noChangeAspect="1" noEditPoints="1"/>
          </p:cNvSpPr>
          <p:nvPr/>
        </p:nvSpPr>
        <p:spPr bwMode="auto">
          <a:xfrm>
            <a:off x="783989" y="6057199"/>
            <a:ext cx="413479" cy="420347"/>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endParaRPr>
          </a:p>
        </p:txBody>
      </p:sp>
      <p:sp>
        <p:nvSpPr>
          <p:cNvPr id="42" name="Text Placeholder 2">
            <a:extLst>
              <a:ext uri="{FF2B5EF4-FFF2-40B4-BE49-F238E27FC236}">
                <a16:creationId xmlns:a16="http://schemas.microsoft.com/office/drawing/2014/main" id="{C26F2D11-8C75-441B-A146-86CC584FC1BD}"/>
              </a:ext>
            </a:extLst>
          </p:cNvPr>
          <p:cNvSpPr txBox="1">
            <a:spLocks/>
          </p:cNvSpPr>
          <p:nvPr/>
        </p:nvSpPr>
        <p:spPr>
          <a:xfrm>
            <a:off x="0" y="1"/>
            <a:ext cx="12192000" cy="97263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bodyPr>
          <a:lstStyle>
            <a:defPPr>
              <a:defRPr lang="en-US"/>
            </a:defPPr>
            <a:lvl1pPr algn="ctr" defTabSz="932472" fontAlgn="base">
              <a:spcBef>
                <a:spcPct val="0"/>
              </a:spcBef>
              <a:spcAft>
                <a:spcPct val="0"/>
              </a:spcAft>
              <a:defRPr sz="1600">
                <a:gradFill>
                  <a:gsLst>
                    <a:gs pos="40075">
                      <a:srgbClr val="FFFFFF"/>
                    </a:gs>
                    <a:gs pos="3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2800" dirty="0"/>
              <a:t>A few things you can do with ML.NET …</a:t>
            </a:r>
          </a:p>
        </p:txBody>
      </p:sp>
      <p:sp>
        <p:nvSpPr>
          <p:cNvPr id="43" name="Rectangle 42">
            <a:extLst>
              <a:ext uri="{FF2B5EF4-FFF2-40B4-BE49-F238E27FC236}">
                <a16:creationId xmlns:a16="http://schemas.microsoft.com/office/drawing/2014/main" id="{8F2BA5D9-17D6-47E3-AFF6-09FFC3A3A391}"/>
              </a:ext>
            </a:extLst>
          </p:cNvPr>
          <p:cNvSpPr/>
          <p:nvPr/>
        </p:nvSpPr>
        <p:spPr bwMode="auto">
          <a:xfrm>
            <a:off x="683463" y="1838725"/>
            <a:ext cx="685800" cy="685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2" name="emoticon" title="Icon of a face smiling">
            <a:extLst>
              <a:ext uri="{FF2B5EF4-FFF2-40B4-BE49-F238E27FC236}">
                <a16:creationId xmlns:a16="http://schemas.microsoft.com/office/drawing/2014/main" id="{69010C29-A33A-4BA3-B1AB-1660E803962B}"/>
              </a:ext>
            </a:extLst>
          </p:cNvPr>
          <p:cNvSpPr>
            <a:spLocks noChangeAspect="1" noEditPoints="1"/>
          </p:cNvSpPr>
          <p:nvPr/>
        </p:nvSpPr>
        <p:spPr bwMode="auto">
          <a:xfrm>
            <a:off x="839612" y="2003016"/>
            <a:ext cx="365760" cy="365760"/>
          </a:xfrm>
          <a:custGeom>
            <a:avLst/>
            <a:gdLst>
              <a:gd name="T0" fmla="*/ 312 w 312"/>
              <a:gd name="T1" fmla="*/ 156 h 312"/>
              <a:gd name="T2" fmla="*/ 156 w 312"/>
              <a:gd name="T3" fmla="*/ 312 h 312"/>
              <a:gd name="T4" fmla="*/ 0 w 312"/>
              <a:gd name="T5" fmla="*/ 156 h 312"/>
              <a:gd name="T6" fmla="*/ 156 w 312"/>
              <a:gd name="T7" fmla="*/ 0 h 312"/>
              <a:gd name="T8" fmla="*/ 312 w 312"/>
              <a:gd name="T9" fmla="*/ 156 h 312"/>
              <a:gd name="T10" fmla="*/ 73 w 312"/>
              <a:gd name="T11" fmla="*/ 200 h 312"/>
              <a:gd name="T12" fmla="*/ 156 w 312"/>
              <a:gd name="T13" fmla="*/ 250 h 312"/>
              <a:gd name="T14" fmla="*/ 239 w 312"/>
              <a:gd name="T15" fmla="*/ 200 h 312"/>
              <a:gd name="T16" fmla="*/ 94 w 312"/>
              <a:gd name="T17" fmla="*/ 100 h 312"/>
              <a:gd name="T18" fmla="*/ 80 w 312"/>
              <a:gd name="T19" fmla="*/ 114 h 312"/>
              <a:gd name="T20" fmla="*/ 94 w 312"/>
              <a:gd name="T21" fmla="*/ 128 h 312"/>
              <a:gd name="T22" fmla="*/ 108 w 312"/>
              <a:gd name="T23" fmla="*/ 114 h 312"/>
              <a:gd name="T24" fmla="*/ 94 w 312"/>
              <a:gd name="T25" fmla="*/ 100 h 312"/>
              <a:gd name="T26" fmla="*/ 220 w 312"/>
              <a:gd name="T27" fmla="*/ 100 h 312"/>
              <a:gd name="T28" fmla="*/ 206 w 312"/>
              <a:gd name="T29" fmla="*/ 114 h 312"/>
              <a:gd name="T30" fmla="*/ 220 w 312"/>
              <a:gd name="T31" fmla="*/ 128 h 312"/>
              <a:gd name="T32" fmla="*/ 234 w 312"/>
              <a:gd name="T33" fmla="*/ 114 h 312"/>
              <a:gd name="T34" fmla="*/ 220 w 312"/>
              <a:gd name="T35" fmla="*/ 10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12">
                <a:moveTo>
                  <a:pt x="312" y="156"/>
                </a:moveTo>
                <a:cubicBezTo>
                  <a:pt x="312" y="242"/>
                  <a:pt x="242" y="312"/>
                  <a:pt x="156" y="312"/>
                </a:cubicBezTo>
                <a:cubicBezTo>
                  <a:pt x="70" y="312"/>
                  <a:pt x="0" y="242"/>
                  <a:pt x="0" y="156"/>
                </a:cubicBezTo>
                <a:cubicBezTo>
                  <a:pt x="0" y="70"/>
                  <a:pt x="70" y="0"/>
                  <a:pt x="156" y="0"/>
                </a:cubicBezTo>
                <a:cubicBezTo>
                  <a:pt x="242" y="0"/>
                  <a:pt x="312" y="70"/>
                  <a:pt x="312" y="156"/>
                </a:cubicBezTo>
                <a:close/>
                <a:moveTo>
                  <a:pt x="73" y="200"/>
                </a:moveTo>
                <a:cubicBezTo>
                  <a:pt x="89" y="230"/>
                  <a:pt x="120" y="250"/>
                  <a:pt x="156" y="250"/>
                </a:cubicBezTo>
                <a:cubicBezTo>
                  <a:pt x="192" y="250"/>
                  <a:pt x="223" y="230"/>
                  <a:pt x="239" y="200"/>
                </a:cubicBezTo>
                <a:moveTo>
                  <a:pt x="94" y="100"/>
                </a:moveTo>
                <a:cubicBezTo>
                  <a:pt x="86" y="100"/>
                  <a:pt x="80" y="106"/>
                  <a:pt x="80" y="114"/>
                </a:cubicBezTo>
                <a:cubicBezTo>
                  <a:pt x="80" y="122"/>
                  <a:pt x="86" y="128"/>
                  <a:pt x="94" y="128"/>
                </a:cubicBezTo>
                <a:cubicBezTo>
                  <a:pt x="102" y="128"/>
                  <a:pt x="108" y="122"/>
                  <a:pt x="108" y="114"/>
                </a:cubicBezTo>
                <a:cubicBezTo>
                  <a:pt x="108" y="106"/>
                  <a:pt x="102" y="100"/>
                  <a:pt x="94" y="100"/>
                </a:cubicBezTo>
                <a:close/>
                <a:moveTo>
                  <a:pt x="220" y="100"/>
                </a:moveTo>
                <a:cubicBezTo>
                  <a:pt x="212" y="100"/>
                  <a:pt x="206" y="106"/>
                  <a:pt x="206" y="114"/>
                </a:cubicBezTo>
                <a:cubicBezTo>
                  <a:pt x="206" y="122"/>
                  <a:pt x="212" y="128"/>
                  <a:pt x="220" y="128"/>
                </a:cubicBezTo>
                <a:cubicBezTo>
                  <a:pt x="228" y="128"/>
                  <a:pt x="234" y="122"/>
                  <a:pt x="234" y="114"/>
                </a:cubicBezTo>
                <a:cubicBezTo>
                  <a:pt x="234" y="106"/>
                  <a:pt x="228" y="100"/>
                  <a:pt x="220" y="100"/>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b="1" dirty="0">
              <a:solidFill>
                <a:schemeClr val="bg1"/>
              </a:solidFill>
            </a:endParaRPr>
          </a:p>
        </p:txBody>
      </p:sp>
      <p:sp>
        <p:nvSpPr>
          <p:cNvPr id="54" name="TextBox 53">
            <a:extLst>
              <a:ext uri="{FF2B5EF4-FFF2-40B4-BE49-F238E27FC236}">
                <a16:creationId xmlns:a16="http://schemas.microsoft.com/office/drawing/2014/main" id="{96C2CA81-6E24-486D-8CD5-6BB10B097A6D}"/>
              </a:ext>
            </a:extLst>
          </p:cNvPr>
          <p:cNvSpPr txBox="1"/>
          <p:nvPr/>
        </p:nvSpPr>
        <p:spPr>
          <a:xfrm>
            <a:off x="1368792" y="1839571"/>
            <a:ext cx="4572000" cy="664797"/>
          </a:xfrm>
          <a:prstGeom prst="rect">
            <a:avLst/>
          </a:prstGeom>
          <a:solidFill>
            <a:schemeClr val="bg1">
              <a:lumMod val="95000"/>
            </a:schemeClr>
          </a:solidFill>
        </p:spPr>
        <p:txBody>
          <a:bodyPr wrap="square" lIns="182880" tIns="146304" rIns="182880" bIns="146304" rtlCol="0" anchor="ctr">
            <a:spAutoFit/>
          </a:bodyPr>
          <a:lstStyle/>
          <a:p>
            <a:pPr lvl="0">
              <a:defRPr/>
            </a:pPr>
            <a:r>
              <a:rPr lang="en-US" sz="2400" dirty="0">
                <a:solidFill>
                  <a:srgbClr val="F2F2F2">
                    <a:lumMod val="25000"/>
                  </a:srgbClr>
                </a:solidFill>
              </a:rPr>
              <a:t>Sentiment Analysis</a:t>
            </a:r>
          </a:p>
        </p:txBody>
      </p:sp>
    </p:spTree>
    <p:extLst>
      <p:ext uri="{BB962C8B-B14F-4D97-AF65-F5344CB8AC3E}">
        <p14:creationId xmlns:p14="http://schemas.microsoft.com/office/powerpoint/2010/main" val="199729272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p:txBody>
          <a:bodyPr/>
          <a:lstStyle/>
          <a:p>
            <a:r>
              <a:rPr lang="en-US" dirty="0"/>
              <a:t>Web Productivity with Razor Components</a:t>
            </a:r>
          </a:p>
        </p:txBody>
      </p:sp>
      <p:sp>
        <p:nvSpPr>
          <p:cNvPr id="2" name="Text Placeholder 1">
            <a:extLst>
              <a:ext uri="{FF2B5EF4-FFF2-40B4-BE49-F238E27FC236}">
                <a16:creationId xmlns:a16="http://schemas.microsoft.com/office/drawing/2014/main" id="{9D248784-2C8E-44A2-899F-ED054B8CB822}"/>
              </a:ext>
            </a:extLst>
          </p:cNvPr>
          <p:cNvSpPr>
            <a:spLocks noGrp="1"/>
          </p:cNvSpPr>
          <p:nvPr>
            <p:ph type="body" sz="quarter" idx="10"/>
          </p:nvPr>
        </p:nvSpPr>
        <p:spPr>
          <a:xfrm>
            <a:off x="269239" y="1189177"/>
            <a:ext cx="11653523" cy="7472045"/>
          </a:xfrm>
        </p:spPr>
        <p:txBody>
          <a:bodyPr/>
          <a:lstStyle/>
          <a:p>
            <a:pPr fontAlgn="base"/>
            <a:r>
              <a:rPr lang="en-US" sz="3200" dirty="0">
                <a:latin typeface="+mn-lt"/>
              </a:rPr>
              <a:t>Build client-side Web UI in .NET</a:t>
            </a:r>
          </a:p>
          <a:p>
            <a:pPr lvl="1" fontAlgn="base"/>
            <a:r>
              <a:rPr lang="en-US" sz="2000" dirty="0"/>
              <a:t>You don’t need to know Angular, React, Vue, etc.</a:t>
            </a:r>
          </a:p>
          <a:p>
            <a:pPr lvl="1" fontAlgn="base"/>
            <a:r>
              <a:rPr lang="en-US" sz="2000" dirty="0"/>
              <a:t>Take advantage of stability and consistency of .NET</a:t>
            </a:r>
          </a:p>
          <a:p>
            <a:pPr fontAlgn="base"/>
            <a:r>
              <a:rPr lang="en-US" sz="3200" dirty="0">
                <a:latin typeface="+mn-lt"/>
              </a:rPr>
              <a:t>Runs in all browsers</a:t>
            </a:r>
          </a:p>
          <a:p>
            <a:pPr lvl="1" fontAlgn="base"/>
            <a:r>
              <a:rPr lang="en-US" sz="2000" dirty="0"/>
              <a:t>Strongly typed on client and server</a:t>
            </a:r>
          </a:p>
          <a:p>
            <a:pPr lvl="1" fontAlgn="base"/>
            <a:r>
              <a:rPr lang="en-US" sz="2000" dirty="0"/>
              <a:t>Share C# code with the client and the server</a:t>
            </a:r>
          </a:p>
          <a:p>
            <a:pPr lvl="2" fontAlgn="base"/>
            <a:r>
              <a:rPr lang="en-US" sz="1608" dirty="0" err="1"/>
              <a:t>Blazor</a:t>
            </a:r>
            <a:r>
              <a:rPr lang="en-US" sz="1608" dirty="0"/>
              <a:t> implements .NET Standard 2.0 – </a:t>
            </a:r>
            <a:r>
              <a:rPr lang="en-US" sz="1608" dirty="0" err="1"/>
              <a:t>PlatformNotSupportedException</a:t>
            </a:r>
            <a:r>
              <a:rPr lang="en-US" sz="1608" dirty="0"/>
              <a:t> for unsupported APIs</a:t>
            </a:r>
          </a:p>
          <a:p>
            <a:pPr fontAlgn="base"/>
            <a:r>
              <a:rPr lang="en-US" sz="3600" dirty="0">
                <a:latin typeface="+mn-lt"/>
              </a:rPr>
              <a:t>Web Assembly (Experimental)</a:t>
            </a:r>
          </a:p>
          <a:p>
            <a:pPr lvl="1" fontAlgn="base"/>
            <a:r>
              <a:rPr lang="en-US" sz="2032" dirty="0"/>
              <a:t>Native performance</a:t>
            </a:r>
          </a:p>
          <a:p>
            <a:pPr lvl="1" fontAlgn="base"/>
            <a:r>
              <a:rPr lang="en-US" sz="2032" dirty="0"/>
              <a:t>Requires no plugin or code </a:t>
            </a:r>
            <a:r>
              <a:rPr lang="en-US" sz="2032" dirty="0" err="1"/>
              <a:t>transpilation</a:t>
            </a:r>
            <a:endParaRPr lang="en-US" sz="2032" dirty="0"/>
          </a:p>
          <a:p>
            <a:pPr fontAlgn="base"/>
            <a:r>
              <a:rPr lang="en-US" sz="3600" b="1" dirty="0"/>
              <a:t>Or run server-side</a:t>
            </a:r>
          </a:p>
          <a:p>
            <a:pPr lvl="1" fontAlgn="base"/>
            <a:r>
              <a:rPr lang="en-US" sz="2032" dirty="0" err="1"/>
              <a:t>SignalR</a:t>
            </a:r>
            <a:r>
              <a:rPr lang="en-US" sz="2032" dirty="0"/>
              <a:t> used to update DOM</a:t>
            </a:r>
          </a:p>
          <a:p>
            <a:pPr fontAlgn="base"/>
            <a:endParaRPr lang="en-US" sz="3600" dirty="0"/>
          </a:p>
          <a:p>
            <a:pPr fontAlgn="base"/>
            <a:endParaRPr lang="en-US" sz="3568" dirty="0"/>
          </a:p>
          <a:p>
            <a:pPr fontAlgn="base"/>
            <a:endParaRPr lang="en-US" sz="3568" dirty="0"/>
          </a:p>
          <a:p>
            <a:pPr fontAlgn="base"/>
            <a:endParaRPr lang="en-US" sz="3200" dirty="0">
              <a:latin typeface="+mn-lt"/>
            </a:endParaRPr>
          </a:p>
        </p:txBody>
      </p:sp>
      <p:grpSp>
        <p:nvGrpSpPr>
          <p:cNvPr id="17" name="Group 16">
            <a:extLst>
              <a:ext uri="{FF2B5EF4-FFF2-40B4-BE49-F238E27FC236}">
                <a16:creationId xmlns:a16="http://schemas.microsoft.com/office/drawing/2014/main" id="{B0B65AAC-74B8-4F35-9999-D43ECDB9B0A1}"/>
              </a:ext>
            </a:extLst>
          </p:cNvPr>
          <p:cNvGrpSpPr/>
          <p:nvPr/>
        </p:nvGrpSpPr>
        <p:grpSpPr>
          <a:xfrm>
            <a:off x="10399558" y="5393239"/>
            <a:ext cx="1792442" cy="1436669"/>
            <a:chOff x="10130319" y="5233884"/>
            <a:chExt cx="1792442" cy="1436669"/>
          </a:xfrm>
        </p:grpSpPr>
        <p:pic>
          <p:nvPicPr>
            <p:cNvPr id="15" name="Graphic 14" descr="Server">
              <a:extLst>
                <a:ext uri="{FF2B5EF4-FFF2-40B4-BE49-F238E27FC236}">
                  <a16:creationId xmlns:a16="http://schemas.microsoft.com/office/drawing/2014/main" id="{04B0AB90-07E5-4CA8-A8EA-EB2A6C2B92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56350" y="5233884"/>
              <a:ext cx="1436669" cy="1436669"/>
            </a:xfrm>
            <a:prstGeom prst="rect">
              <a:avLst/>
            </a:prstGeom>
          </p:spPr>
        </p:pic>
        <p:sp>
          <p:nvSpPr>
            <p:cNvPr id="16" name="Rectangle 15">
              <a:extLst>
                <a:ext uri="{FF2B5EF4-FFF2-40B4-BE49-F238E27FC236}">
                  <a16:creationId xmlns:a16="http://schemas.microsoft.com/office/drawing/2014/main" id="{2F1C7D66-5A23-4974-A52D-6E1C2945E523}"/>
                </a:ext>
              </a:extLst>
            </p:cNvPr>
            <p:cNvSpPr/>
            <p:nvPr/>
          </p:nvSpPr>
          <p:spPr bwMode="auto">
            <a:xfrm>
              <a:off x="10130319" y="6236414"/>
              <a:ext cx="1792442" cy="423865"/>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CC687292-02CE-4C63-9CFF-A887CD0EDEDF}"/>
              </a:ext>
            </a:extLst>
          </p:cNvPr>
          <p:cNvSpPr txBox="1"/>
          <p:nvPr/>
        </p:nvSpPr>
        <p:spPr>
          <a:xfrm>
            <a:off x="5743253" y="5693474"/>
            <a:ext cx="5938463" cy="627864"/>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Full-stack web development with C#</a:t>
            </a:r>
          </a:p>
        </p:txBody>
      </p:sp>
    </p:spTree>
    <p:extLst>
      <p:ext uri="{BB962C8B-B14F-4D97-AF65-F5344CB8AC3E}">
        <p14:creationId xmlns:p14="http://schemas.microsoft.com/office/powerpoint/2010/main" val="17758093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881341"/>
            <a:ext cx="10010687" cy="1846659"/>
          </a:xfrm>
        </p:spPr>
        <p:txBody>
          <a:bodyPr/>
          <a:lstStyle/>
          <a:p>
            <a:r>
              <a:rPr lang="en-US" dirty="0"/>
              <a:t>Demo: .NET Core 3.0</a:t>
            </a:r>
            <a:br>
              <a:rPr lang="en-US" dirty="0"/>
            </a:br>
            <a:endParaRPr lang="en-US" dirty="0"/>
          </a:p>
        </p:txBody>
      </p:sp>
    </p:spTree>
    <p:extLst>
      <p:ext uri="{BB962C8B-B14F-4D97-AF65-F5344CB8AC3E}">
        <p14:creationId xmlns:p14="http://schemas.microsoft.com/office/powerpoint/2010/main" val="2811152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4522200"/>
          </a:xfrm>
        </p:spPr>
        <p:txBody>
          <a:bodyPr/>
          <a:lstStyle/>
          <a:p>
            <a:r>
              <a:rPr lang="en-US" sz="3568" dirty="0"/>
              <a:t>Web Forms</a:t>
            </a:r>
          </a:p>
          <a:p>
            <a:pPr lvl="1"/>
            <a:r>
              <a:rPr lang="en-US" sz="2000" dirty="0" err="1"/>
              <a:t>Blazor</a:t>
            </a:r>
            <a:r>
              <a:rPr lang="en-US" sz="2000" dirty="0"/>
              <a:t> or Razor Pages recommended as closest programming models</a:t>
            </a:r>
          </a:p>
          <a:p>
            <a:endParaRPr lang="en-US" sz="3568" dirty="0"/>
          </a:p>
          <a:p>
            <a:r>
              <a:rPr lang="en-US" sz="3568" dirty="0"/>
              <a:t>WCF</a:t>
            </a:r>
          </a:p>
          <a:p>
            <a:pPr lvl="1"/>
            <a:r>
              <a:rPr lang="en-US" sz="2000" dirty="0"/>
              <a:t>ASP.NET Web API</a:t>
            </a:r>
          </a:p>
          <a:p>
            <a:pPr lvl="1"/>
            <a:r>
              <a:rPr lang="en-US" sz="2000" dirty="0" err="1"/>
              <a:t>gRPC</a:t>
            </a:r>
            <a:r>
              <a:rPr lang="en-US" sz="2000" dirty="0"/>
              <a:t> – open source high performing RPC framework</a:t>
            </a:r>
          </a:p>
          <a:p>
            <a:pPr lvl="1"/>
            <a:r>
              <a:rPr lang="en-US" sz="2000" dirty="0" err="1"/>
              <a:t>CoreWCF</a:t>
            </a:r>
            <a:r>
              <a:rPr lang="en-US" sz="2000" dirty="0"/>
              <a:t> – ongoing open-source project to port much of WCF to .NET Core</a:t>
            </a:r>
          </a:p>
          <a:p>
            <a:pPr lvl="1"/>
            <a:endParaRPr lang="en-US" sz="2000" dirty="0"/>
          </a:p>
          <a:p>
            <a:r>
              <a:rPr lang="en-US" sz="3568" dirty="0"/>
              <a:t>WF</a:t>
            </a:r>
          </a:p>
          <a:p>
            <a:pPr lvl="1"/>
            <a:r>
              <a:rPr lang="en-US" sz="2000" dirty="0" err="1"/>
              <a:t>CoreWF</a:t>
            </a:r>
            <a:r>
              <a:rPr lang="en-US" sz="2000" dirty="0"/>
              <a:t> – ongoing open-source project to port WF to .NET Core</a:t>
            </a:r>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No more Framework ports after .NET Core 3</a:t>
            </a:r>
          </a:p>
        </p:txBody>
      </p:sp>
    </p:spTree>
    <p:extLst>
      <p:ext uri="{BB962C8B-B14F-4D97-AF65-F5344CB8AC3E}">
        <p14:creationId xmlns:p14="http://schemas.microsoft.com/office/powerpoint/2010/main" val="3967947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fade">
                                      <p:cBhvr>
                                        <p:cTn id="29" dur="500"/>
                                        <p:tgtEl>
                                          <p:spTgt spid="2">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fad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B91F89-36D0-4244-8768-3596A79A6ED4}"/>
              </a:ext>
            </a:extLst>
          </p:cNvPr>
          <p:cNvSpPr>
            <a:spLocks noGrp="1"/>
          </p:cNvSpPr>
          <p:nvPr>
            <p:ph type="body" sz="quarter" idx="10"/>
          </p:nvPr>
        </p:nvSpPr>
        <p:spPr>
          <a:xfrm>
            <a:off x="269239" y="1189177"/>
            <a:ext cx="11653523" cy="5829288"/>
          </a:xfrm>
        </p:spPr>
        <p:txBody>
          <a:bodyPr/>
          <a:lstStyle/>
          <a:p>
            <a:r>
              <a:rPr lang="en-US" sz="3600" dirty="0">
                <a:latin typeface="+mn-lt"/>
              </a:rPr>
              <a:t>.NET Framework is ending</a:t>
            </a:r>
          </a:p>
          <a:p>
            <a:r>
              <a:rPr lang="en-US" sz="3600" dirty="0">
                <a:latin typeface="+mn-lt"/>
              </a:rPr>
              <a:t>Why? To stop breaking your apps!</a:t>
            </a:r>
          </a:p>
          <a:p>
            <a:pPr lvl="1"/>
            <a:r>
              <a:rPr lang="en-US" sz="2000" dirty="0"/>
              <a:t>Billions of installs. Getting much harder to release major features without compatibility issues </a:t>
            </a:r>
          </a:p>
          <a:p>
            <a:pPr lvl="1"/>
            <a:r>
              <a:rPr lang="en-US" sz="2000" dirty="0"/>
              <a:t>Can innovate much faster with .NET Core because of its side-by-side nature</a:t>
            </a:r>
          </a:p>
          <a:p>
            <a:r>
              <a:rPr lang="en-US" sz="3600" dirty="0">
                <a:latin typeface="+mn-lt"/>
              </a:rPr>
              <a:t>Microsoft </a:t>
            </a:r>
            <a:r>
              <a:rPr lang="en-US" sz="3600" i="1" dirty="0">
                <a:latin typeface="+mn-lt"/>
              </a:rPr>
              <a:t>will </a:t>
            </a:r>
            <a:r>
              <a:rPr lang="en-US" sz="3600" dirty="0">
                <a:latin typeface="+mn-lt"/>
              </a:rPr>
              <a:t>continue to update</a:t>
            </a:r>
          </a:p>
          <a:p>
            <a:pPr lvl="1"/>
            <a:r>
              <a:rPr lang="en-US" sz="2000" dirty="0"/>
              <a:t>Many major product lines within Microsoft depend on .NET Framework</a:t>
            </a:r>
          </a:p>
          <a:p>
            <a:pPr lvl="1"/>
            <a:r>
              <a:rPr lang="en-US" sz="2000" dirty="0"/>
              <a:t>Microsoft will continue to update .NET Framework for years to come. </a:t>
            </a:r>
            <a:r>
              <a:rPr lang="en-US" sz="2000" i="1" dirty="0"/>
              <a:t>High-</a:t>
            </a:r>
            <a:r>
              <a:rPr lang="en-US" sz="2000" i="1" dirty="0" err="1"/>
              <a:t>compat</a:t>
            </a:r>
            <a:r>
              <a:rPr lang="en-US" sz="2000" i="1" dirty="0"/>
              <a:t> features only.</a:t>
            </a:r>
          </a:p>
          <a:p>
            <a:pPr lvl="1"/>
            <a:r>
              <a:rPr lang="en-US" sz="2000" dirty="0"/>
              <a:t>Things like… new security protocols, bug fixes, Windows features, etc.</a:t>
            </a:r>
          </a:p>
          <a:p>
            <a:r>
              <a:rPr lang="en-US" sz="3600" dirty="0">
                <a:latin typeface="+mn-lt"/>
              </a:rPr>
              <a:t>No changes to support policy </a:t>
            </a:r>
          </a:p>
          <a:p>
            <a:pPr lvl="1"/>
            <a:r>
              <a:rPr lang="en-US" sz="2032" dirty="0">
                <a:latin typeface="+mn-lt"/>
              </a:rPr>
              <a:t>Support for 10 years (5 mainstream+5 custom) per Windows support policy for each release</a:t>
            </a:r>
          </a:p>
          <a:p>
            <a:pPr lvl="1"/>
            <a:r>
              <a:rPr lang="en-US" sz="2000" dirty="0"/>
              <a:t>.NET Framework will remain a Windows component and service policy is the same as Windows</a:t>
            </a:r>
          </a:p>
          <a:p>
            <a:r>
              <a:rPr lang="en-US" sz="3568" dirty="0">
                <a:latin typeface="+mn-lt"/>
              </a:rPr>
              <a:t>Recommend new development on .NET Core</a:t>
            </a:r>
          </a:p>
          <a:p>
            <a:pPr lvl="1"/>
            <a:endParaRPr lang="en-US" sz="2000" dirty="0"/>
          </a:p>
        </p:txBody>
      </p:sp>
      <p:sp>
        <p:nvSpPr>
          <p:cNvPr id="3" name="Title 2">
            <a:extLst>
              <a:ext uri="{FF2B5EF4-FFF2-40B4-BE49-F238E27FC236}">
                <a16:creationId xmlns:a16="http://schemas.microsoft.com/office/drawing/2014/main" id="{240148F7-2192-47B0-81CF-54B184D84E9D}"/>
              </a:ext>
            </a:extLst>
          </p:cNvPr>
          <p:cNvSpPr>
            <a:spLocks noGrp="1"/>
          </p:cNvSpPr>
          <p:nvPr>
            <p:ph type="title"/>
          </p:nvPr>
        </p:nvSpPr>
        <p:spPr/>
        <p:txBody>
          <a:bodyPr/>
          <a:lstStyle/>
          <a:p>
            <a:r>
              <a:rPr lang="en-US" dirty="0"/>
              <a:t>The Future of .NET Framework </a:t>
            </a:r>
          </a:p>
        </p:txBody>
      </p:sp>
    </p:spTree>
    <p:extLst>
      <p:ext uri="{BB962C8B-B14F-4D97-AF65-F5344CB8AC3E}">
        <p14:creationId xmlns:p14="http://schemas.microsoft.com/office/powerpoint/2010/main" val="21311638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1569660"/>
          </a:xfrm>
          <a:prstGeom prst="rect">
            <a:avLst/>
          </a:prstGeom>
        </p:spPr>
        <p:txBody>
          <a:bodyPr wrap="square">
            <a:spAutoFit/>
          </a:bodyPr>
          <a:lstStyle/>
          <a:p>
            <a:pPr algn="ctr"/>
            <a:r>
              <a:rPr lang="en-US" sz="4800" b="1" dirty="0">
                <a:solidFill>
                  <a:schemeClr val="bg1"/>
                </a:solidFill>
              </a:rPr>
              <a:t>Coming in 2020</a:t>
            </a:r>
          </a:p>
          <a:p>
            <a:pPr algn="ctr"/>
            <a:r>
              <a:rPr lang="en-US" sz="4800" b="1" dirty="0">
                <a:solidFill>
                  <a:schemeClr val="bg1"/>
                </a:solidFill>
              </a:rPr>
              <a:t>.NET 5</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726560"/>
            <a:ext cx="8906493" cy="615553"/>
          </a:xfrm>
          <a:prstGeom prst="rect">
            <a:avLst/>
          </a:prstGeom>
          <a:noFill/>
        </p:spPr>
        <p:txBody>
          <a:bodyPr wrap="square" lIns="0" tIns="0" rIns="0" bIns="0" rtlCol="0">
            <a:spAutoFit/>
          </a:bodyPr>
          <a:lstStyle/>
          <a:p>
            <a:pPr algn="ctr"/>
            <a:r>
              <a:rPr lang="en-US" sz="4000" dirty="0">
                <a:solidFill>
                  <a:schemeClr val="bg1"/>
                </a:solidFill>
              </a:rPr>
              <a:t>www.dot.net</a:t>
            </a:r>
          </a:p>
        </p:txBody>
      </p:sp>
    </p:spTree>
    <p:extLst>
      <p:ext uri="{BB962C8B-B14F-4D97-AF65-F5344CB8AC3E}">
        <p14:creationId xmlns:p14="http://schemas.microsoft.com/office/powerpoint/2010/main" val="11488666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743040"/>
          </a:xfrm>
        </p:spPr>
        <p:txBody>
          <a:bodyPr>
            <a:normAutofit/>
          </a:bodyPr>
          <a:lstStyle/>
          <a:p>
            <a:r>
              <a:rPr lang="en-US" dirty="0"/>
              <a:t>One .NET to target all platforms</a:t>
            </a:r>
          </a:p>
          <a:p>
            <a:pPr lvl="1"/>
            <a:r>
              <a:rPr lang="en-US" dirty="0"/>
              <a:t>Unify .NET Core, .NET Standard, and Xamarin</a:t>
            </a:r>
          </a:p>
          <a:p>
            <a:pPr lvl="1"/>
            <a:r>
              <a:rPr lang="en-US" dirty="0"/>
              <a:t>Windows, Linux, macOS, iOS, Android, </a:t>
            </a:r>
            <a:r>
              <a:rPr lang="en-US" dirty="0" err="1"/>
              <a:t>tvOS</a:t>
            </a:r>
            <a:r>
              <a:rPr lang="en-US" dirty="0"/>
              <a:t>, </a:t>
            </a:r>
            <a:r>
              <a:rPr lang="en-US" dirty="0" err="1"/>
              <a:t>watchOS</a:t>
            </a:r>
            <a:r>
              <a:rPr lang="en-US" dirty="0"/>
              <a:t>, </a:t>
            </a:r>
            <a:r>
              <a:rPr lang="en-US" dirty="0" err="1"/>
              <a:t>WebAssembly</a:t>
            </a:r>
            <a:r>
              <a:rPr lang="en-US" dirty="0"/>
              <a:t>, etc.</a:t>
            </a:r>
          </a:p>
          <a:p>
            <a:r>
              <a:rPr lang="en-US" dirty="0"/>
              <a:t>Single runtime and framework</a:t>
            </a:r>
          </a:p>
          <a:p>
            <a:pPr lvl="1"/>
            <a:r>
              <a:rPr lang="en-US" dirty="0"/>
              <a:t>Xamarin and </a:t>
            </a:r>
            <a:r>
              <a:rPr lang="en-US" dirty="0" err="1"/>
              <a:t>Blazor</a:t>
            </a:r>
            <a:r>
              <a:rPr lang="en-US" dirty="0"/>
              <a:t> will use </a:t>
            </a:r>
            <a:r>
              <a:rPr lang="en-US" dirty="0" err="1"/>
              <a:t>CoreFX</a:t>
            </a:r>
            <a:r>
              <a:rPr lang="en-US" dirty="0"/>
              <a:t>; AOT compilation option for </a:t>
            </a:r>
            <a:r>
              <a:rPr lang="en-US" dirty="0" err="1"/>
              <a:t>CoreFX</a:t>
            </a:r>
            <a:endParaRPr lang="en-US" dirty="0"/>
          </a:p>
          <a:p>
            <a:pPr lvl="1"/>
            <a:r>
              <a:rPr lang="en-US" dirty="0"/>
              <a:t>Choose runtime “experience” – Core CLR vs. Mono</a:t>
            </a:r>
          </a:p>
          <a:p>
            <a:endParaRPr lang="en-US" dirty="0"/>
          </a:p>
          <a:p>
            <a:endParaRPr lang="en-US" dirty="0"/>
          </a:p>
          <a:p>
            <a:endParaRPr lang="en-US" dirty="0"/>
          </a:p>
          <a:p>
            <a:pPr lvl="1"/>
            <a:endParaRPr lang="en-US" dirty="0"/>
          </a:p>
          <a:p>
            <a:endParaRPr lang="en-US" sz="3600" dirty="0">
              <a:latin typeface="+mn-lt"/>
            </a:endParaRPr>
          </a:p>
          <a:p>
            <a:endParaRPr lang="en-US"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.NET 5</a:t>
            </a:r>
          </a:p>
        </p:txBody>
      </p:sp>
    </p:spTree>
    <p:extLst>
      <p:ext uri="{BB962C8B-B14F-4D97-AF65-F5344CB8AC3E}">
        <p14:creationId xmlns:p14="http://schemas.microsoft.com/office/powerpoint/2010/main" val="6251980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fade">
                                      <p:cBhvr>
                                        <p:cTn id="18" dur="500"/>
                                        <p:tgtEl>
                                          <p:spTgt spid="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fade">
                                      <p:cBhvr>
                                        <p:cTn id="21" dur="500"/>
                                        <p:tgtEl>
                                          <p:spTgt spid="5">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3743040"/>
          </a:xfrm>
        </p:spPr>
        <p:txBody>
          <a:bodyPr>
            <a:normAutofit/>
          </a:bodyPr>
          <a:lstStyle/>
          <a:p>
            <a:r>
              <a:rPr lang="en-US" sz="2800" dirty="0">
                <a:hlinkClick r:id="rId3"/>
              </a:rPr>
              <a:t>https://github.com/dotnet/core/blob/master/roadmap.md</a:t>
            </a:r>
            <a:endParaRPr lang="en-US" sz="2800"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.NET 5 Release Schedule</a:t>
            </a:r>
          </a:p>
        </p:txBody>
      </p:sp>
      <p:pic>
        <p:nvPicPr>
          <p:cNvPr id="7" name="Picture 6" descr="A screenshot of a cell phone&#10;&#10;Description automatically generated">
            <a:extLst>
              <a:ext uri="{FF2B5EF4-FFF2-40B4-BE49-F238E27FC236}">
                <a16:creationId xmlns:a16="http://schemas.microsoft.com/office/drawing/2014/main" id="{580C10FC-E44A-40FA-8E47-50232CCD7E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649" y="1914056"/>
            <a:ext cx="10244702" cy="4383416"/>
          </a:xfrm>
          <a:prstGeom prst="rect">
            <a:avLst/>
          </a:prstGeom>
        </p:spPr>
      </p:pic>
    </p:spTree>
    <p:extLst>
      <p:ext uri="{BB962C8B-B14F-4D97-AF65-F5344CB8AC3E}">
        <p14:creationId xmlns:p14="http://schemas.microsoft.com/office/powerpoint/2010/main" val="22043107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dirty="0">
                <a:ln w="3175">
                  <a:noFill/>
                </a:ln>
                <a:solidFill>
                  <a:srgbClr val="505050"/>
                </a:solidFill>
                <a:effectLst/>
                <a:uLnTx/>
                <a:uFillTx/>
                <a:latin typeface="Segoe UI Light"/>
                <a:ea typeface="+mn-ea"/>
                <a:cs typeface="Segoe UI" pitchFamily="34" charset="0"/>
              </a:rPr>
              <a:t>Questions?</a:t>
            </a:r>
            <a:endParaRPr kumimoji="0" lang="en-US" sz="5333" b="0" i="0" u="none" strike="noStrike" kern="1200" cap="none" spc="-100" normalizeH="0" baseline="0" noProof="0" dirty="0">
              <a:ln w="3175">
                <a:noFill/>
              </a:ln>
              <a:solidFill>
                <a:srgbClr val="505050"/>
              </a:solidFill>
              <a:effectLst/>
              <a:uLnTx/>
              <a:uFillTx/>
              <a:latin typeface="Segoe UI Semibold" panose="020B0702040204020203" pitchFamily="34" charset="0"/>
              <a:ea typeface="+mn-ea"/>
              <a:cs typeface="Segoe UI" pitchFamily="34" charset="0"/>
            </a:endParaRPr>
          </a:p>
        </p:txBody>
      </p:sp>
      <p:sp>
        <p:nvSpPr>
          <p:cNvPr id="3" name="Rectangle 2">
            <a:extLst>
              <a:ext uri="{FF2B5EF4-FFF2-40B4-BE49-F238E27FC236}">
                <a16:creationId xmlns:a16="http://schemas.microsoft.com/office/drawing/2014/main" id="{18CDB90B-846E-40F1-B3F3-8C03788D1851}"/>
              </a:ext>
            </a:extLst>
          </p:cNvPr>
          <p:cNvSpPr/>
          <p:nvPr/>
        </p:nvSpPr>
        <p:spPr>
          <a:xfrm>
            <a:off x="4528511" y="5925962"/>
            <a:ext cx="3279231" cy="769441"/>
          </a:xfrm>
          <a:prstGeom prst="rect">
            <a:avLst/>
          </a:prstGeom>
        </p:spPr>
        <p:txBody>
          <a:bodyPr wrap="square">
            <a:spAutoFit/>
          </a:bodyPr>
          <a:lstStyle/>
          <a:p>
            <a:r>
              <a:rPr lang="en-US" sz="4400" dirty="0">
                <a:hlinkClick r:id="rId17"/>
              </a:rPr>
              <a:t>www.dot.net</a:t>
            </a:r>
            <a:endParaRPr lang="en-US" sz="4400" dirty="0"/>
          </a:p>
        </p:txBody>
      </p:sp>
    </p:spTree>
    <p:extLst>
      <p:ext uri="{BB962C8B-B14F-4D97-AF65-F5344CB8AC3E}">
        <p14:creationId xmlns:p14="http://schemas.microsoft.com/office/powerpoint/2010/main" val="1911084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69020B-AAA0-D149-9C29-90A0B5C9EF8C}"/>
              </a:ext>
            </a:extLst>
          </p:cNvPr>
          <p:cNvSpPr>
            <a:spLocks noGrp="1"/>
          </p:cNvSpPr>
          <p:nvPr>
            <p:ph type="title" idx="4294967295"/>
          </p:nvPr>
        </p:nvSpPr>
        <p:spPr>
          <a:xfrm>
            <a:off x="1" y="288925"/>
            <a:ext cx="12192000" cy="1486561"/>
          </a:xfrm>
        </p:spPr>
        <p:txBody>
          <a:bodyPr wrap="square">
            <a:spAutoFit/>
          </a:bodyPr>
          <a:lstStyle/>
          <a:p>
            <a:pPr algn="ctr"/>
            <a:r>
              <a:rPr lang="en-US" sz="6600" b="1" dirty="0">
                <a:solidFill>
                  <a:schemeClr val="bg1"/>
                </a:solidFill>
                <a:latin typeface="Segoe UI Semibold" panose="020B0502040204020203" pitchFamily="34" charset="0"/>
                <a:cs typeface="Segoe UI Semibold" panose="020B0502040204020203" pitchFamily="34" charset="0"/>
              </a:rPr>
              <a:t>.NET</a:t>
            </a:r>
            <a:br>
              <a:rPr lang="en-US" sz="4800" b="1" dirty="0">
                <a:solidFill>
                  <a:schemeClr val="bg1"/>
                </a:solidFill>
                <a:latin typeface="Segoe UI Semibold" panose="020B0502040204020203" pitchFamily="34" charset="0"/>
                <a:cs typeface="Segoe UI Semibold" panose="020B0502040204020203" pitchFamily="34" charset="0"/>
              </a:rPr>
            </a:br>
            <a:r>
              <a:rPr lang="en-US" sz="2800" b="1" dirty="0">
                <a:solidFill>
                  <a:schemeClr val="bg1"/>
                </a:solidFill>
                <a:latin typeface="Segoe UI Semibold" panose="020B0502040204020203" pitchFamily="34" charset="0"/>
                <a:cs typeface="Segoe UI Semibold" panose="020B0502040204020203" pitchFamily="34" charset="0"/>
              </a:rPr>
              <a:t>Open Source &amp; Cross-Platform</a:t>
            </a:r>
          </a:p>
        </p:txBody>
      </p:sp>
      <p:sp>
        <p:nvSpPr>
          <p:cNvPr id="12" name="TextBox 11">
            <a:extLst>
              <a:ext uri="{FF2B5EF4-FFF2-40B4-BE49-F238E27FC236}">
                <a16:creationId xmlns:a16="http://schemas.microsoft.com/office/drawing/2014/main" id="{220E1D07-3672-A74D-8376-93DB5DB43595}"/>
              </a:ext>
            </a:extLst>
          </p:cNvPr>
          <p:cNvSpPr txBox="1"/>
          <p:nvPr/>
        </p:nvSpPr>
        <p:spPr>
          <a:xfrm>
            <a:off x="2711316" y="4886854"/>
            <a:ext cx="280335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.NET Core</a:t>
            </a:r>
            <a:r>
              <a:rPr kumimoji="0" lang="en-US" sz="2000" b="0" i="0" u="none" strike="noStrike" kern="1200" cap="none" spc="0" normalizeH="0" noProof="0">
                <a:ln>
                  <a:noFill/>
                </a:ln>
                <a:solidFill>
                  <a:srgbClr val="FFFFFF"/>
                </a:solidFill>
                <a:effectLst/>
                <a:uLnTx/>
                <a:uFillTx/>
                <a:latin typeface="Segoe UI"/>
                <a:ea typeface="+mn-ea"/>
                <a:cs typeface="+mn-cs"/>
              </a:rPr>
              <a:t> </a:t>
            </a:r>
            <a:r>
              <a:rPr kumimoji="0" lang="en-US" sz="2000" b="0" i="0" u="none" strike="noStrike" kern="1200" cap="none" spc="0" normalizeH="0" baseline="0" noProof="0">
                <a:ln>
                  <a:noFill/>
                </a:ln>
                <a:solidFill>
                  <a:srgbClr val="FFFFFF"/>
                </a:solidFill>
                <a:effectLst/>
                <a:uLnTx/>
                <a:uFillTx/>
                <a:latin typeface="Segoe UI"/>
                <a:ea typeface="+mn-ea"/>
                <a:cs typeface="+mn-cs"/>
              </a:rPr>
              <a:t>developers</a:t>
            </a:r>
          </a:p>
        </p:txBody>
      </p:sp>
      <p:sp>
        <p:nvSpPr>
          <p:cNvPr id="17" name="Oval 16">
            <a:extLst>
              <a:ext uri="{FF2B5EF4-FFF2-40B4-BE49-F238E27FC236}">
                <a16:creationId xmlns:a16="http://schemas.microsoft.com/office/drawing/2014/main" id="{36B317AB-1FFA-0B47-8EF3-E6541A1AD13D}"/>
              </a:ext>
            </a:extLst>
          </p:cNvPr>
          <p:cNvSpPr/>
          <p:nvPr/>
        </p:nvSpPr>
        <p:spPr>
          <a:xfrm>
            <a:off x="2909024"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750K</a:t>
            </a:r>
          </a:p>
        </p:txBody>
      </p:sp>
      <p:sp>
        <p:nvSpPr>
          <p:cNvPr id="13" name="TextBox 12">
            <a:extLst>
              <a:ext uri="{FF2B5EF4-FFF2-40B4-BE49-F238E27FC236}">
                <a16:creationId xmlns:a16="http://schemas.microsoft.com/office/drawing/2014/main" id="{5AD442E2-EDDF-D349-BF4E-DC12F57F18C4}"/>
              </a:ext>
            </a:extLst>
          </p:cNvPr>
          <p:cNvSpPr txBox="1"/>
          <p:nvPr/>
        </p:nvSpPr>
        <p:spPr>
          <a:xfrm>
            <a:off x="6689467" y="4886854"/>
            <a:ext cx="26636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.NET developers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 last year</a:t>
            </a:r>
          </a:p>
        </p:txBody>
      </p:sp>
      <p:sp>
        <p:nvSpPr>
          <p:cNvPr id="18" name="Oval 17">
            <a:extLst>
              <a:ext uri="{FF2B5EF4-FFF2-40B4-BE49-F238E27FC236}">
                <a16:creationId xmlns:a16="http://schemas.microsoft.com/office/drawing/2014/main" id="{48FBF030-52CC-C445-8AD2-00A7462C7184}"/>
              </a:ext>
            </a:extLst>
          </p:cNvPr>
          <p:cNvSpPr/>
          <p:nvPr/>
        </p:nvSpPr>
        <p:spPr>
          <a:xfrm>
            <a:off x="6763652" y="2171351"/>
            <a:ext cx="2515298" cy="251529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+1M</a:t>
            </a:r>
          </a:p>
        </p:txBody>
      </p:sp>
    </p:spTree>
    <p:extLst>
      <p:ext uri="{BB962C8B-B14F-4D97-AF65-F5344CB8AC3E}">
        <p14:creationId xmlns:p14="http://schemas.microsoft.com/office/powerpoint/2010/main" val="4240756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3"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grpSp>
        <p:nvGrpSpPr>
          <p:cNvPr id="17" name="Group 16">
            <a:extLst>
              <a:ext uri="{FF2B5EF4-FFF2-40B4-BE49-F238E27FC236}">
                <a16:creationId xmlns:a16="http://schemas.microsoft.com/office/drawing/2014/main" id="{E37CBB05-A8D2-4DCA-922D-E67623F77B01}"/>
              </a:ext>
            </a:extLst>
          </p:cNvPr>
          <p:cNvGrpSpPr/>
          <p:nvPr/>
        </p:nvGrpSpPr>
        <p:grpSpPr>
          <a:xfrm>
            <a:off x="713548" y="25485"/>
            <a:ext cx="10665321" cy="6856055"/>
            <a:chOff x="713548" y="25485"/>
            <a:chExt cx="10665321" cy="6856055"/>
          </a:xfrm>
        </p:grpSpPr>
        <p:grpSp>
          <p:nvGrpSpPr>
            <p:cNvPr id="15" name="Group 14">
              <a:extLst>
                <a:ext uri="{FF2B5EF4-FFF2-40B4-BE49-F238E27FC236}">
                  <a16:creationId xmlns:a16="http://schemas.microsoft.com/office/drawing/2014/main" id="{9701F1FF-35CA-4CBB-B9A8-492ABF2336B3}"/>
                </a:ext>
              </a:extLst>
            </p:cNvPr>
            <p:cNvGrpSpPr/>
            <p:nvPr/>
          </p:nvGrpSpPr>
          <p:grpSpPr>
            <a:xfrm>
              <a:off x="713548" y="25485"/>
              <a:ext cx="10665321" cy="6856055"/>
              <a:chOff x="713548" y="25485"/>
              <a:chExt cx="10665321" cy="6856055"/>
            </a:xfrm>
          </p:grpSpPr>
          <p:grpSp>
            <p:nvGrpSpPr>
              <p:cNvPr id="13" name="Group 12">
                <a:extLst>
                  <a:ext uri="{FF2B5EF4-FFF2-40B4-BE49-F238E27FC236}">
                    <a16:creationId xmlns:a16="http://schemas.microsoft.com/office/drawing/2014/main" id="{C09D9545-E92F-43BE-8CD2-F51FD5756147}"/>
                  </a:ext>
                </a:extLst>
              </p:cNvPr>
              <p:cNvGrpSpPr/>
              <p:nvPr/>
            </p:nvGrpSpPr>
            <p:grpSpPr>
              <a:xfrm>
                <a:off x="713548" y="25485"/>
                <a:ext cx="10665321" cy="6856055"/>
                <a:chOff x="713548" y="25485"/>
                <a:chExt cx="10665321"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8" y="25485"/>
                  <a:ext cx="10665321" cy="6856055"/>
                  <a:chOff x="655235"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5" y="23291"/>
                    <a:ext cx="10879184" cy="6993533"/>
                    <a:chOff x="655235" y="23291"/>
                    <a:chExt cx="10879184" cy="6993533"/>
                  </a:xfrm>
                </p:grpSpPr>
                <p:grpSp>
                  <p:nvGrpSpPr>
                    <p:cNvPr id="147" name="Group 146"/>
                    <p:cNvGrpSpPr/>
                    <p:nvPr/>
                  </p:nvGrpSpPr>
                  <p:grpSpPr>
                    <a:xfrm>
                      <a:off x="655235" y="23291"/>
                      <a:ext cx="10879184" cy="6993533"/>
                      <a:chOff x="654445"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5" y="22798"/>
                        <a:ext cx="10880728" cy="6994525"/>
                        <a:chOff x="654445" y="22798"/>
                        <a:chExt cx="10880728" cy="6994525"/>
                      </a:xfrm>
                    </p:grpSpPr>
                    <p:pic>
                      <p:nvPicPr>
                        <p:cNvPr id="145" name="Picture 144"/>
                        <p:cNvPicPr>
                          <a:picLocks noChangeAspect="1"/>
                        </p:cNvPicPr>
                        <p:nvPr/>
                      </p:nvPicPr>
                      <p:blipFill rotWithShape="1">
                        <a:blip r:embed="rId5"/>
                        <a:srcRect t="17842" b="17842"/>
                        <a:stretch/>
                      </p:blipFill>
                      <p:spPr>
                        <a:xfrm>
                          <a:off x="654445"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8024677" y="4662143"/>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1106873" y="4746202"/>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679667" y="4313653"/>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sp>
                      <p:nvSpPr>
                        <p:cNvPr id="115" name="Rectangle 114">
                          <a:extLst>
                            <a:ext uri="{FF2B5EF4-FFF2-40B4-BE49-F238E27FC236}">
                              <a16:creationId xmlns:a16="http://schemas.microsoft.com/office/drawing/2014/main" id="{CBCB2B04-E3F2-4AF7-917D-D044B36F7689}"/>
                            </a:ext>
                          </a:extLst>
                        </p:cNvPr>
                        <p:cNvSpPr/>
                        <p:nvPr/>
                      </p:nvSpPr>
                      <p:spPr>
                        <a:xfrm>
                          <a:off x="10054631" y="3155361"/>
                          <a:ext cx="116360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MiniProfiler</a:t>
                          </a:r>
                          <a:endPar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7" name="Rectangle 116">
                          <a:extLst>
                            <a:ext uri="{FF2B5EF4-FFF2-40B4-BE49-F238E27FC236}">
                              <a16:creationId xmlns:a16="http://schemas.microsoft.com/office/drawing/2014/main" id="{8CB6D1E3-DF81-4159-9174-934D71D795B3}"/>
                            </a:ext>
                          </a:extLst>
                        </p:cNvPr>
                        <p:cNvSpPr/>
                        <p:nvPr/>
                      </p:nvSpPr>
                      <p:spPr>
                        <a:xfrm>
                          <a:off x="9853153" y="4290299"/>
                          <a:ext cx="1284950"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dirty="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protobuf</a:t>
                          </a:r>
                          <a:r>
                            <a:rPr kumimoji="0" lang="en-US" sz="1469" b="0" i="0" u="none" strike="noStrike" kern="1200" cap="none" spc="0" normalizeH="0" baseline="0" noProof="0" dirty="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sp>
            <p:nvSpPr>
              <p:cNvPr id="99" name="Rectangle 98">
                <a:extLst>
                  <a:ext uri="{FF2B5EF4-FFF2-40B4-BE49-F238E27FC236}">
                    <a16:creationId xmlns:a16="http://schemas.microsoft.com/office/drawing/2014/main" id="{A4BAA762-037B-4BD0-B145-9767C72EFEC4}"/>
                  </a:ext>
                </a:extLst>
              </p:cNvPr>
              <p:cNvSpPr/>
              <p:nvPr/>
            </p:nvSpPr>
            <p:spPr>
              <a:xfrm>
                <a:off x="2680276" y="2963485"/>
                <a:ext cx="818237"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ML.NET</a:t>
                </a:r>
              </a:p>
            </p:txBody>
          </p:sp>
        </p:grpSp>
        <p:sp>
          <p:nvSpPr>
            <p:cNvPr id="101" name="Rectangle 100">
              <a:extLst>
                <a:ext uri="{FF2B5EF4-FFF2-40B4-BE49-F238E27FC236}">
                  <a16:creationId xmlns:a16="http://schemas.microsoft.com/office/drawing/2014/main" id="{EAA2207F-2951-4811-B325-A03BEE5CDAFC}"/>
                </a:ext>
              </a:extLst>
            </p:cNvPr>
            <p:cNvSpPr/>
            <p:nvPr/>
          </p:nvSpPr>
          <p:spPr>
            <a:xfrm>
              <a:off x="2795241" y="3615456"/>
              <a:ext cx="924420"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Infer.NET</a:t>
              </a:r>
            </a:p>
          </p:txBody>
        </p:sp>
        <p:sp>
          <p:nvSpPr>
            <p:cNvPr id="116" name="Rectangle 115">
              <a:extLst>
                <a:ext uri="{FF2B5EF4-FFF2-40B4-BE49-F238E27FC236}">
                  <a16:creationId xmlns:a16="http://schemas.microsoft.com/office/drawing/2014/main" id="{DFD0C953-48B6-4709-B580-C94D85A99091}"/>
                </a:ext>
              </a:extLst>
            </p:cNvPr>
            <p:cNvSpPr/>
            <p:nvPr/>
          </p:nvSpPr>
          <p:spPr>
            <a:xfrm>
              <a:off x="1699064" y="4250382"/>
              <a:ext cx="1883849"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i="0" u="none" strike="noStrike" kern="1200" cap="none" spc="0" normalizeH="0" baseline="0" noProof="0" dirty="0" err="1">
                  <a:ln>
                    <a:noFill/>
                  </a:ln>
                  <a:solidFill>
                    <a:schemeClr val="bg1"/>
                  </a:solidFill>
                  <a:effectLst/>
                  <a:uLnTx/>
                  <a:uFillTx/>
                  <a:latin typeface="Segoe UI" panose="020B0502040204020203" pitchFamily="34" charset="0"/>
                  <a:ea typeface="+mn-ea"/>
                  <a:cs typeface="Segoe UI" panose="020B0502040204020203" pitchFamily="34" charset="0"/>
                </a:rPr>
                <a:t>StackExchange.Redis</a:t>
              </a:r>
              <a:endParaRPr kumimoji="0" lang="en-US" sz="1469" i="0" u="none" strike="noStrike" kern="120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114" name="Rectangle 113">
            <a:extLst>
              <a:ext uri="{FF2B5EF4-FFF2-40B4-BE49-F238E27FC236}">
                <a16:creationId xmlns:a16="http://schemas.microsoft.com/office/drawing/2014/main" id="{9B448F55-F5DA-451A-BFC9-F215D50C1DAC}"/>
              </a:ext>
            </a:extLst>
          </p:cNvPr>
          <p:cNvSpPr/>
          <p:nvPr/>
        </p:nvSpPr>
        <p:spPr>
          <a:xfrm>
            <a:off x="980868" y="1852935"/>
            <a:ext cx="1010598" cy="318421"/>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JSON.NET</a:t>
            </a:r>
          </a:p>
        </p:txBody>
      </p:sp>
    </p:spTree>
    <p:extLst>
      <p:ext uri="{BB962C8B-B14F-4D97-AF65-F5344CB8AC3E}">
        <p14:creationId xmlns:p14="http://schemas.microsoft.com/office/powerpoint/2010/main" val="15845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75969D-50EF-4038-9004-AD8D58A4BC38}"/>
              </a:ext>
            </a:extLst>
          </p:cNvPr>
          <p:cNvPicPr>
            <a:picLocks noChangeAspect="1"/>
          </p:cNvPicPr>
          <p:nvPr/>
        </p:nvPicPr>
        <p:blipFill>
          <a:blip r:embed="rId3"/>
          <a:stretch>
            <a:fillRect/>
          </a:stretch>
        </p:blipFill>
        <p:spPr>
          <a:xfrm>
            <a:off x="1983179" y="4723962"/>
            <a:ext cx="8423007" cy="3462031"/>
          </a:xfrm>
          <a:prstGeom prst="rect">
            <a:avLst/>
          </a:prstGeom>
        </p:spPr>
      </p:pic>
      <p:pic>
        <p:nvPicPr>
          <p:cNvPr id="5" name="Picture 4">
            <a:extLst>
              <a:ext uri="{FF2B5EF4-FFF2-40B4-BE49-F238E27FC236}">
                <a16:creationId xmlns:a16="http://schemas.microsoft.com/office/drawing/2014/main" id="{A0D1BA40-D210-4012-8F9C-4879DF8EFCC7}"/>
              </a:ext>
            </a:extLst>
          </p:cNvPr>
          <p:cNvPicPr>
            <a:picLocks noChangeAspect="1"/>
          </p:cNvPicPr>
          <p:nvPr/>
        </p:nvPicPr>
        <p:blipFill>
          <a:blip r:embed="rId4"/>
          <a:stretch>
            <a:fillRect/>
          </a:stretch>
        </p:blipFill>
        <p:spPr>
          <a:xfrm>
            <a:off x="1321285" y="0"/>
            <a:ext cx="9935688" cy="4723962"/>
          </a:xfrm>
          <a:prstGeom prst="rect">
            <a:avLst/>
          </a:prstGeom>
        </p:spPr>
      </p:pic>
      <p:sp>
        <p:nvSpPr>
          <p:cNvPr id="2" name="Rectangle 1">
            <a:extLst>
              <a:ext uri="{FF2B5EF4-FFF2-40B4-BE49-F238E27FC236}">
                <a16:creationId xmlns:a16="http://schemas.microsoft.com/office/drawing/2014/main" id="{31129ECD-E38F-4728-9C52-73A80AC268F0}"/>
              </a:ext>
            </a:extLst>
          </p:cNvPr>
          <p:cNvSpPr/>
          <p:nvPr/>
        </p:nvSpPr>
        <p:spPr>
          <a:xfrm>
            <a:off x="4478869" y="1669484"/>
            <a:ext cx="3929153" cy="461665"/>
          </a:xfrm>
          <a:prstGeom prst="rect">
            <a:avLst/>
          </a:prstGeom>
        </p:spPr>
        <p:txBody>
          <a:bodyPr wrap="none">
            <a:spAutoFit/>
          </a:bodyPr>
          <a:lstStyle/>
          <a:p>
            <a:r>
              <a:rPr lang="en-US" sz="2400" dirty="0">
                <a:solidFill>
                  <a:schemeClr val="bg1"/>
                </a:solidFill>
                <a:hlinkClick r:id="rId5">
                  <a:extLst>
                    <a:ext uri="{A12FA001-AC4F-418D-AE19-62706E023703}">
                      <ahyp:hlinkClr xmlns:ahyp="http://schemas.microsoft.com/office/drawing/2018/hyperlinkcolor" val="tx"/>
                    </a:ext>
                  </a:extLst>
                </a:hlinkClick>
              </a:rPr>
              <a:t>www.dotnetfoundation.org</a:t>
            </a:r>
            <a:r>
              <a:rPr lang="en-US" sz="2400" dirty="0">
                <a:solidFill>
                  <a:schemeClr val="bg1"/>
                </a:solidFill>
              </a:rPr>
              <a:t> </a:t>
            </a:r>
          </a:p>
        </p:txBody>
      </p:sp>
    </p:spTree>
    <p:extLst>
      <p:ext uri="{BB962C8B-B14F-4D97-AF65-F5344CB8AC3E}">
        <p14:creationId xmlns:p14="http://schemas.microsoft.com/office/powerpoint/2010/main" val="260786567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9098" y="2168117"/>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Oval 21">
            <a:extLst>
              <a:ext uri="{FF2B5EF4-FFF2-40B4-BE49-F238E27FC236}">
                <a16:creationId xmlns:a16="http://schemas.microsoft.com/office/drawing/2014/main" id="{18ECB737-1804-4C39-BFE9-20889E110C03}"/>
              </a:ext>
            </a:extLst>
          </p:cNvPr>
          <p:cNvSpPr/>
          <p:nvPr/>
        </p:nvSpPr>
        <p:spPr>
          <a:xfrm>
            <a:off x="1895573"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3" name="Oval 22">
            <a:extLst>
              <a:ext uri="{FF2B5EF4-FFF2-40B4-BE49-F238E27FC236}">
                <a16:creationId xmlns:a16="http://schemas.microsoft.com/office/drawing/2014/main" id="{2DD62171-F79B-47AE-9822-7252CDC88172}"/>
              </a:ext>
            </a:extLst>
          </p:cNvPr>
          <p:cNvSpPr/>
          <p:nvPr/>
        </p:nvSpPr>
        <p:spPr>
          <a:xfrm>
            <a:off x="2750834"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pic>
        <p:nvPicPr>
          <p:cNvPr id="11" name="Picture 10">
            <a:extLst>
              <a:ext uri="{FF2B5EF4-FFF2-40B4-BE49-F238E27FC236}">
                <a16:creationId xmlns:a16="http://schemas.microsoft.com/office/drawing/2014/main" id="{B2AB1A76-79DF-4785-9519-5964F8E18851}"/>
              </a:ext>
            </a:extLst>
          </p:cNvPr>
          <p:cNvPicPr>
            <a:picLocks noChangeAspect="1"/>
          </p:cNvPicPr>
          <p:nvPr/>
        </p:nvPicPr>
        <p:blipFill>
          <a:blip r:embed="rId3"/>
          <a:stretch>
            <a:fillRect/>
          </a:stretch>
        </p:blipFill>
        <p:spPr>
          <a:xfrm>
            <a:off x="4187088" y="1788733"/>
            <a:ext cx="832395" cy="794689"/>
          </a:xfrm>
          <a:prstGeom prst="rect">
            <a:avLst/>
          </a:prstGeom>
        </p:spPr>
      </p:pic>
      <p:sp>
        <p:nvSpPr>
          <p:cNvPr id="24" name="Oval 23">
            <a:extLst>
              <a:ext uri="{FF2B5EF4-FFF2-40B4-BE49-F238E27FC236}">
                <a16:creationId xmlns:a16="http://schemas.microsoft.com/office/drawing/2014/main" id="{7B7D7169-DADC-4577-8093-97C61A3395B9}"/>
              </a:ext>
            </a:extLst>
          </p:cNvPr>
          <p:cNvSpPr/>
          <p:nvPr/>
        </p:nvSpPr>
        <p:spPr>
          <a:xfrm>
            <a:off x="5894499"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25" name="Oval 24">
            <a:extLst>
              <a:ext uri="{FF2B5EF4-FFF2-40B4-BE49-F238E27FC236}">
                <a16:creationId xmlns:a16="http://schemas.microsoft.com/office/drawing/2014/main" id="{6382F7EC-7B52-40C6-8015-77A5FD3675C5}"/>
              </a:ext>
            </a:extLst>
          </p:cNvPr>
          <p:cNvSpPr/>
          <p:nvPr/>
        </p:nvSpPr>
        <p:spPr>
          <a:xfrm>
            <a:off x="8021197"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grpSp>
        <p:nvGrpSpPr>
          <p:cNvPr id="4" name="Group 3">
            <a:extLst>
              <a:ext uri="{FF2B5EF4-FFF2-40B4-BE49-F238E27FC236}">
                <a16:creationId xmlns:a16="http://schemas.microsoft.com/office/drawing/2014/main" id="{B4FBE9EE-B643-4E63-AEA7-53851E6E6B26}"/>
              </a:ext>
            </a:extLst>
          </p:cNvPr>
          <p:cNvGrpSpPr/>
          <p:nvPr/>
        </p:nvGrpSpPr>
        <p:grpSpPr>
          <a:xfrm>
            <a:off x="11067085" y="1757102"/>
            <a:ext cx="868793" cy="794689"/>
            <a:chOff x="8570902" y="4107252"/>
            <a:chExt cx="868793" cy="794689"/>
          </a:xfrm>
        </p:grpSpPr>
        <p:sp>
          <p:nvSpPr>
            <p:cNvPr id="12" name="Oval 11">
              <a:extLst>
                <a:ext uri="{FF2B5EF4-FFF2-40B4-BE49-F238E27FC236}">
                  <a16:creationId xmlns:a16="http://schemas.microsoft.com/office/drawing/2014/main" id="{3D12C5B5-825E-4D77-B35A-76E9A4C8C08E}"/>
                </a:ext>
              </a:extLst>
            </p:cNvPr>
            <p:cNvSpPr/>
            <p:nvPr/>
          </p:nvSpPr>
          <p:spPr>
            <a:xfrm>
              <a:off x="8615365" y="4107252"/>
              <a:ext cx="779869" cy="794689"/>
            </a:xfrm>
            <a:prstGeom prst="ellipse">
              <a:avLst/>
            </a:prstGeom>
            <a:solidFill>
              <a:srgbClr val="7030A0"/>
            </a:solidFill>
          </p:spPr>
          <p:style>
            <a:lnRef idx="3">
              <a:schemeClr val="lt1"/>
            </a:lnRef>
            <a:fillRef idx="1">
              <a:schemeClr val="accent6"/>
            </a:fillRef>
            <a:effectRef idx="1">
              <a:schemeClr val="accent6"/>
            </a:effectRef>
            <a:fontRef idx="minor">
              <a:schemeClr val="lt1"/>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2">
              <a:extLst>
                <a:ext uri="{FF2B5EF4-FFF2-40B4-BE49-F238E27FC236}">
                  <a16:creationId xmlns:a16="http://schemas.microsoft.com/office/drawing/2014/main" id="{E89949B5-AB8E-491C-81B7-D922A1FCCAFE}"/>
                </a:ext>
              </a:extLst>
            </p:cNvPr>
            <p:cNvSpPr txBox="1"/>
            <p:nvPr/>
          </p:nvSpPr>
          <p:spPr>
            <a:xfrm>
              <a:off x="8570902" y="4257180"/>
              <a:ext cx="868793" cy="544765"/>
            </a:xfrm>
            <a:prstGeom prst="rect">
              <a:avLst/>
            </a:prstGeom>
            <a:noFill/>
          </p:spPr>
          <p:txBody>
            <a:bodyPr wrap="square" lIns="182880" tIns="146304" rIns="182880" bIns="146304" rtlCol="0">
              <a:spAutoFit/>
            </a:bodyPr>
            <a:lstStyle/>
            <a:p>
              <a:pPr>
                <a:lnSpc>
                  <a:spcPct val="90000"/>
                </a:lnSpc>
                <a:spcAft>
                  <a:spcPts val="600"/>
                </a:spcAft>
              </a:pPr>
              <a:r>
                <a:rPr lang="en-US" dirty="0">
                  <a:solidFill>
                    <a:schemeClr val="bg1"/>
                  </a:solidFill>
                </a:rPr>
                <a:t>.NET</a:t>
              </a:r>
            </a:p>
          </p:txBody>
        </p:sp>
      </p:grpSp>
      <p:sp>
        <p:nvSpPr>
          <p:cNvPr id="26" name="TextBox 25">
            <a:extLst>
              <a:ext uri="{FF2B5EF4-FFF2-40B4-BE49-F238E27FC236}">
                <a16:creationId xmlns:a16="http://schemas.microsoft.com/office/drawing/2014/main" id="{4DA1DD16-C252-4274-BA9E-5B02883CF043}"/>
              </a:ext>
            </a:extLst>
          </p:cNvPr>
          <p:cNvSpPr txBox="1"/>
          <p:nvPr/>
        </p:nvSpPr>
        <p:spPr>
          <a:xfrm>
            <a:off x="548742" y="3128208"/>
            <a:ext cx="1478812" cy="10312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2001</a:t>
            </a:r>
          </a:p>
          <a:p>
            <a:pPr lvl="0" algn="ctr" defTabSz="913950">
              <a:lnSpc>
                <a:spcPct val="90000"/>
              </a:lnSpc>
              <a:spcAft>
                <a:spcPts val="575"/>
              </a:spcAft>
              <a:defRPr/>
            </a:pPr>
            <a:r>
              <a:rPr lang="en-US" sz="1600" dirty="0">
                <a:solidFill>
                  <a:srgbClr val="1A1A1A"/>
                </a:solidFill>
                <a:latin typeface="Segoe UI" panose="020B0502040204020203" pitchFamily="34" charset="0"/>
                <a:cs typeface="Segoe UI" panose="020B0502040204020203" pitchFamily="34" charset="0"/>
              </a:rPr>
              <a:t>ECMA 335</a:t>
            </a:r>
            <a:br>
              <a:rPr lang="en-US" sz="1600" dirty="0">
                <a:solidFill>
                  <a:srgbClr val="1A1A1A"/>
                </a:solidFill>
                <a:latin typeface="Segoe UI" panose="020B0502040204020203" pitchFamily="34" charset="0"/>
                <a:cs typeface="Segoe UI" panose="020B0502040204020203" pitchFamily="34" charset="0"/>
              </a:rPr>
            </a:br>
            <a:r>
              <a:rPr lang="en-US" sz="1600" dirty="0">
                <a:solidFill>
                  <a:srgbClr val="1A1A1A"/>
                </a:solidFill>
                <a:latin typeface="Segoe UI" panose="020B0502040204020203" pitchFamily="34" charset="0"/>
                <a:cs typeface="Segoe UI" panose="020B0502040204020203" pitchFamily="34" charset="0"/>
              </a:rPr>
              <a:t>(CLI)</a:t>
            </a:r>
          </a:p>
        </p:txBody>
      </p:sp>
      <p:cxnSp>
        <p:nvCxnSpPr>
          <p:cNvPr id="28" name="Straight Connector 27">
            <a:extLst>
              <a:ext uri="{FF2B5EF4-FFF2-40B4-BE49-F238E27FC236}">
                <a16:creationId xmlns:a16="http://schemas.microsoft.com/office/drawing/2014/main" id="{D744A6AD-C2DE-4C12-A8A8-B56A26A5ED7D}"/>
              </a:ext>
            </a:extLst>
          </p:cNvPr>
          <p:cNvCxnSpPr>
            <a:stCxn id="19" idx="4"/>
            <a:endCxn id="26" idx="0"/>
          </p:cNvCxnSpPr>
          <p:nvPr/>
        </p:nvCxnSpPr>
        <p:spPr>
          <a:xfrm flipH="1">
            <a:off x="1288148" y="2388096"/>
            <a:ext cx="1" cy="7401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7A58F6C-F699-49B2-8B2B-7F6D91FA7DDC}"/>
              </a:ext>
            </a:extLst>
          </p:cNvPr>
          <p:cNvSpPr txBox="1"/>
          <p:nvPr/>
        </p:nvSpPr>
        <p:spPr>
          <a:xfrm>
            <a:off x="1088280" y="4316982"/>
            <a:ext cx="2037681" cy="1474401"/>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2002</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NET 1.0 for Windows released. Mono project begins</a:t>
            </a:r>
          </a:p>
        </p:txBody>
      </p:sp>
      <p:cxnSp>
        <p:nvCxnSpPr>
          <p:cNvPr id="32" name="Straight Connector 31">
            <a:extLst>
              <a:ext uri="{FF2B5EF4-FFF2-40B4-BE49-F238E27FC236}">
                <a16:creationId xmlns:a16="http://schemas.microsoft.com/office/drawing/2014/main" id="{407786BC-F7D2-4FB4-807A-5CDC998104B9}"/>
              </a:ext>
            </a:extLst>
          </p:cNvPr>
          <p:cNvCxnSpPr>
            <a:stCxn id="22" idx="4"/>
            <a:endCxn id="30" idx="0"/>
          </p:cNvCxnSpPr>
          <p:nvPr/>
        </p:nvCxnSpPr>
        <p:spPr>
          <a:xfrm flipH="1">
            <a:off x="2107121" y="2388096"/>
            <a:ext cx="1"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818EAFA9-E8B3-490C-9526-6CD68992D369}"/>
              </a:ext>
            </a:extLst>
          </p:cNvPr>
          <p:cNvGrpSpPr/>
          <p:nvPr/>
        </p:nvGrpSpPr>
        <p:grpSpPr>
          <a:xfrm>
            <a:off x="6874786" y="1788733"/>
            <a:ext cx="779869" cy="794690"/>
            <a:chOff x="6269195" y="1881751"/>
            <a:chExt cx="670912" cy="670912"/>
          </a:xfrm>
          <a:solidFill>
            <a:schemeClr val="tx2"/>
          </a:solidFill>
        </p:grpSpPr>
        <p:sp>
          <p:nvSpPr>
            <p:cNvPr id="14" name="Oval 13">
              <a:extLst>
                <a:ext uri="{FF2B5EF4-FFF2-40B4-BE49-F238E27FC236}">
                  <a16:creationId xmlns:a16="http://schemas.microsoft.com/office/drawing/2014/main" id="{1D84704B-6951-41A7-A82E-20E8AE73B860}"/>
                </a:ext>
              </a:extLst>
            </p:cNvPr>
            <p:cNvSpPr/>
            <p:nvPr/>
          </p:nvSpPr>
          <p:spPr>
            <a:xfrm>
              <a:off x="6269195" y="1881751"/>
              <a:ext cx="670912" cy="670912"/>
            </a:xfrm>
            <a:prstGeom prst="ellipse">
              <a:avLst/>
            </a:prstGeom>
            <a:grpFill/>
          </p:spPr>
          <p:style>
            <a:lnRef idx="3">
              <a:schemeClr val="lt1"/>
            </a:lnRef>
            <a:fillRef idx="1">
              <a:schemeClr val="accent2"/>
            </a:fillRef>
            <a:effectRef idx="1">
              <a:schemeClr val="accent2"/>
            </a:effectRef>
            <a:fontRef idx="minor">
              <a:schemeClr val="lt1"/>
            </a:fontRef>
          </p:style>
        </p:sp>
        <p:pic>
          <p:nvPicPr>
            <p:cNvPr id="17" name="Picture 16">
              <a:extLst>
                <a:ext uri="{FF2B5EF4-FFF2-40B4-BE49-F238E27FC236}">
                  <a16:creationId xmlns:a16="http://schemas.microsoft.com/office/drawing/2014/main" id="{61658544-51AF-48C4-85CB-8B7EF4040BE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422195" y="1996378"/>
              <a:ext cx="405428" cy="483812"/>
            </a:xfrm>
            <a:prstGeom prst="rect">
              <a:avLst/>
            </a:prstGeom>
            <a:grpFill/>
          </p:spPr>
        </p:pic>
      </p:grpSp>
      <p:sp>
        <p:nvSpPr>
          <p:cNvPr id="33" name="TextBox 32">
            <a:extLst>
              <a:ext uri="{FF2B5EF4-FFF2-40B4-BE49-F238E27FC236}">
                <a16:creationId xmlns:a16="http://schemas.microsoft.com/office/drawing/2014/main" id="{3111A18C-F22E-40D7-8CA2-625F014BE249}"/>
              </a:ext>
            </a:extLst>
          </p:cNvPr>
          <p:cNvSpPr txBox="1"/>
          <p:nvPr/>
        </p:nvSpPr>
        <p:spPr>
          <a:xfrm>
            <a:off x="2032410" y="3128208"/>
            <a:ext cx="1863342" cy="125280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2008</a:t>
            </a:r>
          </a:p>
          <a:p>
            <a:pPr lvl="0" algn="ctr" defTabSz="913950">
              <a:lnSpc>
                <a:spcPct val="90000"/>
              </a:lnSpc>
              <a:spcAft>
                <a:spcPts val="575"/>
              </a:spcAft>
              <a:defRPr/>
            </a:pPr>
            <a:r>
              <a:rPr lang="en-US" sz="1600">
                <a:solidFill>
                  <a:srgbClr val="1A1A1A"/>
                </a:solidFill>
                <a:latin typeface="Segoe UI" panose="020B0502040204020203" pitchFamily="34" charset="0"/>
                <a:cs typeface="Segoe UI" panose="020B0502040204020203" pitchFamily="34" charset="0"/>
              </a:rPr>
              <a:t>ASP.NET MVC (web platform) open source</a:t>
            </a:r>
          </a:p>
        </p:txBody>
      </p:sp>
      <p:cxnSp>
        <p:nvCxnSpPr>
          <p:cNvPr id="35" name="Straight Connector 34">
            <a:extLst>
              <a:ext uri="{FF2B5EF4-FFF2-40B4-BE49-F238E27FC236}">
                <a16:creationId xmlns:a16="http://schemas.microsoft.com/office/drawing/2014/main" id="{118F4DE6-59B9-4E47-B863-820BBE9EF26A}"/>
              </a:ext>
            </a:extLst>
          </p:cNvPr>
          <p:cNvCxnSpPr>
            <a:cxnSpLocks/>
            <a:stCxn id="23" idx="4"/>
            <a:endCxn id="33" idx="0"/>
          </p:cNvCxnSpPr>
          <p:nvPr/>
        </p:nvCxnSpPr>
        <p:spPr>
          <a:xfrm>
            <a:off x="2962383" y="2394499"/>
            <a:ext cx="1698" cy="7337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3590434" y="3093562"/>
            <a:ext cx="2035982" cy="2071488"/>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April 2014</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Compiler Platform (“Roslyn”) open source</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Foundation founded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stCxn id="11" idx="2"/>
            <a:endCxn id="39" idx="0"/>
          </p:cNvCxnSpPr>
          <p:nvPr/>
        </p:nvCxnSpPr>
        <p:spPr>
          <a:xfrm>
            <a:off x="4603286" y="2583422"/>
            <a:ext cx="5139" cy="5101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4B3D479-BC14-44A9-8536-73543DB5EFF4}"/>
              </a:ext>
            </a:extLst>
          </p:cNvPr>
          <p:cNvSpPr txBox="1"/>
          <p:nvPr/>
        </p:nvSpPr>
        <p:spPr>
          <a:xfrm>
            <a:off x="5227419" y="4786512"/>
            <a:ext cx="1726811" cy="1551345"/>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2014</a:t>
            </a:r>
          </a:p>
          <a:p>
            <a:pPr lvl="0" algn="ctr" defTabSz="895601">
              <a:lnSpc>
                <a:spcPct val="90000"/>
              </a:lnSpc>
              <a:spcAft>
                <a:spcPts val="588"/>
              </a:spcAft>
              <a:defRPr/>
            </a:pPr>
            <a:r>
              <a:rPr lang="en-US" sz="1600">
                <a:solidFill>
                  <a:srgbClr val="1A1A1A"/>
                </a:solidFill>
                <a:latin typeface="Segoe UI" panose="020B0502040204020203" pitchFamily="34" charset="0"/>
                <a:cs typeface="Segoe UI" panose="020B0502040204020203" pitchFamily="34" charset="0"/>
              </a:rPr>
              <a:t>.NET Core (cross-platform) project begins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5" name="Straight Connector 44">
            <a:extLst>
              <a:ext uri="{FF2B5EF4-FFF2-40B4-BE49-F238E27FC236}">
                <a16:creationId xmlns:a16="http://schemas.microsoft.com/office/drawing/2014/main" id="{150C137E-810D-4BE6-B591-3BFC138B57D7}"/>
              </a:ext>
            </a:extLst>
          </p:cNvPr>
          <p:cNvCxnSpPr>
            <a:cxnSpLocks/>
            <a:stCxn id="24" idx="4"/>
            <a:endCxn id="43" idx="0"/>
          </p:cNvCxnSpPr>
          <p:nvPr/>
        </p:nvCxnSpPr>
        <p:spPr>
          <a:xfrm flipH="1">
            <a:off x="6090825" y="2394499"/>
            <a:ext cx="15223" cy="239201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A27274A-C240-41FC-A3E4-5E19281C1865}"/>
              </a:ext>
            </a:extLst>
          </p:cNvPr>
          <p:cNvSpPr txBox="1"/>
          <p:nvPr/>
        </p:nvSpPr>
        <p:spPr>
          <a:xfrm>
            <a:off x="6249729" y="3580886"/>
            <a:ext cx="2035982" cy="177294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2016</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Mono project joins .NET Foundation</a:t>
            </a:r>
            <a:br>
              <a:rPr lang="en-US" sz="1600" dirty="0">
                <a:solidFill>
                  <a:srgbClr val="1A1A1A"/>
                </a:solidFill>
                <a:latin typeface="Segoe UI" panose="020B0502040204020203" pitchFamily="34" charset="0"/>
                <a:cs typeface="Segoe UI" panose="020B0502040204020203" pitchFamily="34" charset="0"/>
              </a:rPr>
            </a:br>
            <a:r>
              <a:rPr lang="en-US" sz="1600" dirty="0">
                <a:solidFill>
                  <a:srgbClr val="1A1A1A"/>
                </a:solidFill>
                <a:latin typeface="Segoe UI" panose="020B0502040204020203" pitchFamily="34" charset="0"/>
                <a:cs typeface="Segoe UI" panose="020B0502040204020203" pitchFamily="34" charset="0"/>
              </a:rPr>
              <a:t>Microsoft </a:t>
            </a:r>
            <a:r>
              <a:rPr lang="en-US" sz="1600">
                <a:solidFill>
                  <a:srgbClr val="1A1A1A"/>
                </a:solidFill>
                <a:latin typeface="Segoe UI" panose="020B0502040204020203" pitchFamily="34" charset="0"/>
                <a:cs typeface="Segoe UI" panose="020B0502040204020203" pitchFamily="34" charset="0"/>
              </a:rPr>
              <a:t>acquires Xamarin</a:t>
            </a:r>
            <a:endParaRPr lang="en-US" sz="1600" dirty="0">
              <a:solidFill>
                <a:srgbClr val="1A1A1A"/>
              </a:solidFill>
              <a:latin typeface="Segoe UI" panose="020B0502040204020203" pitchFamily="34" charset="0"/>
              <a:cs typeface="Segoe UI" panose="020B05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8" name="Straight Connector 47">
            <a:extLst>
              <a:ext uri="{FF2B5EF4-FFF2-40B4-BE49-F238E27FC236}">
                <a16:creationId xmlns:a16="http://schemas.microsoft.com/office/drawing/2014/main" id="{A88A0202-4992-4F62-807D-1E2CD49755AA}"/>
              </a:ext>
            </a:extLst>
          </p:cNvPr>
          <p:cNvCxnSpPr>
            <a:stCxn id="14" idx="4"/>
            <a:endCxn id="46" idx="0"/>
          </p:cNvCxnSpPr>
          <p:nvPr/>
        </p:nvCxnSpPr>
        <p:spPr>
          <a:xfrm>
            <a:off x="7264721" y="2583423"/>
            <a:ext cx="2999" cy="9974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7B483AF-2DC5-4155-924B-704BB69BBC5A}"/>
              </a:ext>
            </a:extLst>
          </p:cNvPr>
          <p:cNvSpPr txBox="1"/>
          <p:nvPr/>
        </p:nvSpPr>
        <p:spPr>
          <a:xfrm>
            <a:off x="7456516" y="2628269"/>
            <a:ext cx="1552457" cy="1329746"/>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Aug. 2017</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2.0 released</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54" name="Straight Connector 53">
            <a:extLst>
              <a:ext uri="{FF2B5EF4-FFF2-40B4-BE49-F238E27FC236}">
                <a16:creationId xmlns:a16="http://schemas.microsoft.com/office/drawing/2014/main" id="{8F7D8D3E-876C-4140-9A2B-70A6C0F03F59}"/>
              </a:ext>
            </a:extLst>
          </p:cNvPr>
          <p:cNvCxnSpPr>
            <a:cxnSpLocks/>
            <a:stCxn id="25" idx="4"/>
            <a:endCxn id="52" idx="0"/>
          </p:cNvCxnSpPr>
          <p:nvPr/>
        </p:nvCxnSpPr>
        <p:spPr>
          <a:xfrm flipH="1">
            <a:off x="8232745" y="2394499"/>
            <a:ext cx="1" cy="2337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EAA99A-96F9-47D8-BFAF-2D9B8F70E21F}"/>
              </a:ext>
            </a:extLst>
          </p:cNvPr>
          <p:cNvCxnSpPr>
            <a:cxnSpLocks/>
            <a:stCxn id="34" idx="4"/>
            <a:endCxn id="37" idx="0"/>
          </p:cNvCxnSpPr>
          <p:nvPr/>
        </p:nvCxnSpPr>
        <p:spPr>
          <a:xfrm flipH="1">
            <a:off x="8995824" y="2387171"/>
            <a:ext cx="11566" cy="179500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12C0C826-68FF-41DE-B4C3-7EC9BE002AC3}"/>
              </a:ext>
            </a:extLst>
          </p:cNvPr>
          <p:cNvSpPr/>
          <p:nvPr/>
        </p:nvSpPr>
        <p:spPr>
          <a:xfrm>
            <a:off x="8795841" y="1949063"/>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cxnSp>
        <p:nvCxnSpPr>
          <p:cNvPr id="36" name="Straight Connector 35">
            <a:extLst>
              <a:ext uri="{FF2B5EF4-FFF2-40B4-BE49-F238E27FC236}">
                <a16:creationId xmlns:a16="http://schemas.microsoft.com/office/drawing/2014/main" id="{C2B94032-28DD-40BA-B534-476CA1B4C58F}"/>
              </a:ext>
            </a:extLst>
          </p:cNvPr>
          <p:cNvCxnSpPr>
            <a:cxnSpLocks/>
            <a:stCxn id="12" idx="4"/>
            <a:endCxn id="38" idx="0"/>
          </p:cNvCxnSpPr>
          <p:nvPr/>
        </p:nvCxnSpPr>
        <p:spPr>
          <a:xfrm flipH="1">
            <a:off x="11497321" y="2551791"/>
            <a:ext cx="4162" cy="60854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BB5CE1D-DFC2-439C-A4B6-B468389DAF9D}"/>
              </a:ext>
            </a:extLst>
          </p:cNvPr>
          <p:cNvSpPr txBox="1"/>
          <p:nvPr/>
        </p:nvSpPr>
        <p:spPr>
          <a:xfrm>
            <a:off x="8219595" y="4182174"/>
            <a:ext cx="1552457" cy="2437742"/>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Dec. 2018</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2.2 released</a:t>
            </a: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Core 3.0 preview</a:t>
            </a:r>
            <a:br>
              <a:rPr lang="en-US" sz="1600" dirty="0">
                <a:solidFill>
                  <a:srgbClr val="1A1A1A"/>
                </a:solidFill>
                <a:latin typeface="Segoe UI" panose="020B0502040204020203" pitchFamily="34" charset="0"/>
                <a:cs typeface="Segoe UI" panose="020B0502040204020203" pitchFamily="34" charset="0"/>
              </a:rPr>
            </a:br>
            <a:br>
              <a:rPr lang="en-US" sz="1600" dirty="0">
                <a:solidFill>
                  <a:srgbClr val="1A1A1A"/>
                </a:solidFill>
                <a:latin typeface="Segoe UI" panose="020B0502040204020203" pitchFamily="34" charset="0"/>
                <a:cs typeface="Segoe UI" panose="020B0502040204020203" pitchFamily="34" charset="0"/>
              </a:rPr>
            </a:br>
            <a:r>
              <a:rPr lang="en-US" sz="1600" b="1" i="1" dirty="0">
                <a:solidFill>
                  <a:srgbClr val="1A1A1A"/>
                </a:solidFill>
                <a:latin typeface="Segoe UI" panose="020B0502040204020203" pitchFamily="34" charset="0"/>
                <a:cs typeface="Segoe UI" panose="020B0502040204020203" pitchFamily="34" charset="0"/>
              </a:rPr>
              <a:t>WinForms and WPF go open source</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F1B724A0-1C4C-4B14-BFB4-B1F8FF692CA6}"/>
              </a:ext>
            </a:extLst>
          </p:cNvPr>
          <p:cNvSpPr txBox="1"/>
          <p:nvPr/>
        </p:nvSpPr>
        <p:spPr>
          <a:xfrm>
            <a:off x="10919914" y="3160336"/>
            <a:ext cx="1154814" cy="809604"/>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noProof="0" dirty="0">
                <a:ln>
                  <a:noFill/>
                </a:ln>
                <a:solidFill>
                  <a:srgbClr val="1A1A1A"/>
                </a:solidFill>
                <a:effectLst/>
                <a:uLnTx/>
                <a:uFillTx/>
                <a:latin typeface="Segoe UI" panose="020B0502040204020203" pitchFamily="34" charset="0"/>
                <a:ea typeface="+mn-ea"/>
                <a:cs typeface="Segoe UI" panose="020B0502040204020203" pitchFamily="34" charset="0"/>
              </a:rPr>
              <a:t>Fall 2020</a:t>
            </a:r>
            <a:endPar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endParaRPr>
          </a:p>
          <a:p>
            <a:pPr lvl="0" algn="ctr" defTabSz="895601">
              <a:lnSpc>
                <a:spcPct val="90000"/>
              </a:lnSpc>
              <a:spcAft>
                <a:spcPts val="588"/>
              </a:spcAft>
              <a:defRPr/>
            </a:pPr>
            <a:r>
              <a:rPr lang="en-US" sz="1600" dirty="0">
                <a:solidFill>
                  <a:srgbClr val="1A1A1A"/>
                </a:solidFill>
                <a:latin typeface="Segoe UI" panose="020B0502040204020203" pitchFamily="34" charset="0"/>
                <a:cs typeface="Segoe UI" panose="020B0502040204020203" pitchFamily="34" charset="0"/>
              </a:rPr>
              <a:t>.NET 5</a:t>
            </a:r>
            <a:endParaRPr kumimoji="0" lang="en-US" sz="1600" b="1" i="1" u="none" strike="noStrike" kern="1200" cap="none" spc="0" normalizeH="0" baseline="0" noProof="0" dirty="0">
              <a:ln>
                <a:noFill/>
              </a:ln>
              <a:solidFill>
                <a:srgbClr val="1A1A1A"/>
              </a:solidFill>
              <a:effectLst/>
              <a:uLnTx/>
              <a:uFillTx/>
              <a:latin typeface="Segoe UI" panose="020B0502040204020203" pitchFamily="34" charset="0"/>
              <a:cs typeface="Segoe UI" panose="020B0502040204020203" pitchFamily="34" charset="0"/>
            </a:endParaRPr>
          </a:p>
        </p:txBody>
      </p: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dirty="0"/>
              <a:t>History of .NET</a:t>
            </a:r>
          </a:p>
        </p:txBody>
      </p:sp>
      <p:sp>
        <p:nvSpPr>
          <p:cNvPr id="19" name="Oval 18">
            <a:extLst>
              <a:ext uri="{FF2B5EF4-FFF2-40B4-BE49-F238E27FC236}">
                <a16:creationId xmlns:a16="http://schemas.microsoft.com/office/drawing/2014/main" id="{2FF4EDE2-185A-4B23-9B9A-031828FBF8D4}"/>
              </a:ext>
            </a:extLst>
          </p:cNvPr>
          <p:cNvSpPr/>
          <p:nvPr/>
        </p:nvSpPr>
        <p:spPr>
          <a:xfrm>
            <a:off x="1076600" y="1949988"/>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51" name="Oval 50">
            <a:extLst>
              <a:ext uri="{FF2B5EF4-FFF2-40B4-BE49-F238E27FC236}">
                <a16:creationId xmlns:a16="http://schemas.microsoft.com/office/drawing/2014/main" id="{B510C120-711F-4C5B-8A3E-9F3AB8B08AA1}"/>
              </a:ext>
            </a:extLst>
          </p:cNvPr>
          <p:cNvSpPr/>
          <p:nvPr/>
        </p:nvSpPr>
        <p:spPr>
          <a:xfrm>
            <a:off x="339241" y="1945376"/>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
        <p:nvSpPr>
          <p:cNvPr id="53" name="TextBox 52">
            <a:extLst>
              <a:ext uri="{FF2B5EF4-FFF2-40B4-BE49-F238E27FC236}">
                <a16:creationId xmlns:a16="http://schemas.microsoft.com/office/drawing/2014/main" id="{F9274C11-99EC-4B96-B162-B82E51A35C44}"/>
              </a:ext>
            </a:extLst>
          </p:cNvPr>
          <p:cNvSpPr txBox="1"/>
          <p:nvPr/>
        </p:nvSpPr>
        <p:spPr>
          <a:xfrm>
            <a:off x="-209433" y="4312370"/>
            <a:ext cx="1544652" cy="1108147"/>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2000</a:t>
            </a:r>
          </a:p>
          <a:p>
            <a:pPr lvl="0" algn="ctr" defTabSz="913950">
              <a:lnSpc>
                <a:spcPct val="90000"/>
              </a:lnSpc>
              <a:spcAft>
                <a:spcPts val="575"/>
              </a:spcAft>
              <a:defRPr/>
            </a:pPr>
            <a:r>
              <a:rPr lang="en-US" sz="1600" dirty="0">
                <a:solidFill>
                  <a:srgbClr val="1A1A1A"/>
                </a:solidFill>
                <a:latin typeface="Segoe UI" panose="020B0502040204020203" pitchFamily="34" charset="0"/>
                <a:cs typeface="Segoe UI" panose="020B0502040204020203" pitchFamily="34" charset="0"/>
              </a:rPr>
              <a:t>NET 1.0</a:t>
            </a:r>
          </a:p>
          <a:p>
            <a:pPr lvl="0" algn="ctr" defTabSz="913950">
              <a:lnSpc>
                <a:spcPct val="90000"/>
              </a:lnSpc>
              <a:spcAft>
                <a:spcPts val="575"/>
              </a:spcAft>
              <a:defRPr/>
            </a:pPr>
            <a:r>
              <a:rPr lang="en-US" sz="1600" dirty="0">
                <a:solidFill>
                  <a:srgbClr val="1A1A1A"/>
                </a:solidFill>
                <a:latin typeface="Segoe UI" panose="020B0502040204020203" pitchFamily="34" charset="0"/>
                <a:cs typeface="Segoe UI" panose="020B0502040204020203" pitchFamily="34" charset="0"/>
              </a:rPr>
              <a:t>Beta</a:t>
            </a:r>
          </a:p>
        </p:txBody>
      </p:sp>
      <p:cxnSp>
        <p:nvCxnSpPr>
          <p:cNvPr id="55" name="Straight Connector 54">
            <a:extLst>
              <a:ext uri="{FF2B5EF4-FFF2-40B4-BE49-F238E27FC236}">
                <a16:creationId xmlns:a16="http://schemas.microsoft.com/office/drawing/2014/main" id="{97BEC029-2655-45A7-8D99-8E671DC6BDE2}"/>
              </a:ext>
            </a:extLst>
          </p:cNvPr>
          <p:cNvCxnSpPr>
            <a:cxnSpLocks/>
            <a:stCxn id="51" idx="4"/>
            <a:endCxn id="53" idx="0"/>
          </p:cNvCxnSpPr>
          <p:nvPr/>
        </p:nvCxnSpPr>
        <p:spPr>
          <a:xfrm>
            <a:off x="550790" y="2383484"/>
            <a:ext cx="12103" cy="192888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B6D7315-7183-4812-A962-8A338E046083}"/>
              </a:ext>
            </a:extLst>
          </p:cNvPr>
          <p:cNvSpPr txBox="1"/>
          <p:nvPr/>
        </p:nvSpPr>
        <p:spPr>
          <a:xfrm>
            <a:off x="9411745" y="3171555"/>
            <a:ext cx="1478812" cy="1031203"/>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Fall 2019</a:t>
            </a:r>
          </a:p>
          <a:p>
            <a:pPr lvl="0" algn="ctr" defTabSz="913950">
              <a:lnSpc>
                <a:spcPct val="90000"/>
              </a:lnSpc>
              <a:spcAft>
                <a:spcPts val="575"/>
              </a:spcAft>
              <a:defRPr/>
            </a:pPr>
            <a:r>
              <a:rPr lang="en-US" sz="1600" dirty="0">
                <a:solidFill>
                  <a:srgbClr val="1A1A1A"/>
                </a:solidFill>
                <a:latin typeface="Segoe UI" panose="020B0502040204020203" pitchFamily="34" charset="0"/>
                <a:cs typeface="Segoe UI" panose="020B0502040204020203" pitchFamily="34" charset="0"/>
              </a:rPr>
              <a:t>.NET Core</a:t>
            </a:r>
            <a:br>
              <a:rPr lang="en-US" sz="1600" dirty="0">
                <a:solidFill>
                  <a:srgbClr val="1A1A1A"/>
                </a:solidFill>
                <a:latin typeface="Segoe UI" panose="020B0502040204020203" pitchFamily="34" charset="0"/>
                <a:cs typeface="Segoe UI" panose="020B0502040204020203" pitchFamily="34" charset="0"/>
              </a:rPr>
            </a:br>
            <a:r>
              <a:rPr lang="en-US" sz="1600" dirty="0">
                <a:solidFill>
                  <a:srgbClr val="1A1A1A"/>
                </a:solidFill>
                <a:latin typeface="Segoe UI" panose="020B0502040204020203" pitchFamily="34" charset="0"/>
                <a:cs typeface="Segoe UI" panose="020B0502040204020203" pitchFamily="34" charset="0"/>
              </a:rPr>
              <a:t>3.0</a:t>
            </a:r>
          </a:p>
        </p:txBody>
      </p:sp>
      <p:cxnSp>
        <p:nvCxnSpPr>
          <p:cNvPr id="57" name="Straight Connector 56">
            <a:extLst>
              <a:ext uri="{FF2B5EF4-FFF2-40B4-BE49-F238E27FC236}">
                <a16:creationId xmlns:a16="http://schemas.microsoft.com/office/drawing/2014/main" id="{E6203211-967D-4B52-8268-4FA2453E14D7}"/>
              </a:ext>
            </a:extLst>
          </p:cNvPr>
          <p:cNvCxnSpPr>
            <a:stCxn id="59" idx="4"/>
            <a:endCxn id="56" idx="0"/>
          </p:cNvCxnSpPr>
          <p:nvPr/>
        </p:nvCxnSpPr>
        <p:spPr>
          <a:xfrm flipH="1">
            <a:off x="10151151" y="2394499"/>
            <a:ext cx="1" cy="7770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908899C1-2243-4E00-8F48-D5EA0A3492EC}"/>
              </a:ext>
            </a:extLst>
          </p:cNvPr>
          <p:cNvSpPr/>
          <p:nvPr/>
        </p:nvSpPr>
        <p:spPr>
          <a:xfrm>
            <a:off x="9939603" y="1956391"/>
            <a:ext cx="423097" cy="438108"/>
          </a:xfrm>
          <a:prstGeom prst="ellipse">
            <a:avLst/>
          </a:prstGeom>
          <a:solidFill>
            <a:schemeClr val="tx2"/>
          </a:solidFill>
        </p:spPr>
        <p:style>
          <a:lnRef idx="3">
            <a:schemeClr val="lt1"/>
          </a:lnRef>
          <a:fillRef idx="1">
            <a:schemeClr val="accent2"/>
          </a:fillRef>
          <a:effectRef idx="1">
            <a:schemeClr val="accent2"/>
          </a:effectRef>
          <a:fontRef idx="minor">
            <a:schemeClr val="lt1"/>
          </a:fontRef>
        </p:style>
      </p:sp>
    </p:spTree>
    <p:extLst>
      <p:ext uri="{BB962C8B-B14F-4D97-AF65-F5344CB8AC3E}">
        <p14:creationId xmlns:p14="http://schemas.microsoft.com/office/powerpoint/2010/main" val="384052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anim calcmode="lin" valueType="num">
                                      <p:cBhvr>
                                        <p:cTn id="8" dur="500" fill="hold"/>
                                        <p:tgtEl>
                                          <p:spTgt spid="26"/>
                                        </p:tgtEl>
                                        <p:attrNameLst>
                                          <p:attrName>ppt_x</p:attrName>
                                        </p:attrNameLst>
                                      </p:cBhvr>
                                      <p:tavLst>
                                        <p:tav tm="0">
                                          <p:val>
                                            <p:strVal val="#ppt_x"/>
                                          </p:val>
                                        </p:tav>
                                        <p:tav tm="100000">
                                          <p:val>
                                            <p:strVal val="#ppt_x"/>
                                          </p:val>
                                        </p:tav>
                                      </p:tavLst>
                                    </p:anim>
                                    <p:anim calcmode="lin" valueType="num">
                                      <p:cBhvr>
                                        <p:cTn id="9" dur="5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anim calcmode="lin" valueType="num">
                                      <p:cBhvr>
                                        <p:cTn id="13" dur="500" fill="hold"/>
                                        <p:tgtEl>
                                          <p:spTgt spid="30"/>
                                        </p:tgtEl>
                                        <p:attrNameLst>
                                          <p:attrName>ppt_x</p:attrName>
                                        </p:attrNameLst>
                                      </p:cBhvr>
                                      <p:tavLst>
                                        <p:tav tm="0">
                                          <p:val>
                                            <p:strVal val="#ppt_x"/>
                                          </p:val>
                                        </p:tav>
                                        <p:tav tm="100000">
                                          <p:val>
                                            <p:strVal val="#ppt_x"/>
                                          </p:val>
                                        </p:tav>
                                      </p:tavLst>
                                    </p:anim>
                                    <p:anim calcmode="lin" valueType="num">
                                      <p:cBhvr>
                                        <p:cTn id="14" dur="50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anim calcmode="lin" valueType="num">
                                      <p:cBhvr>
                                        <p:cTn id="18" dur="500" fill="hold"/>
                                        <p:tgtEl>
                                          <p:spTgt spid="33"/>
                                        </p:tgtEl>
                                        <p:attrNameLst>
                                          <p:attrName>ppt_x</p:attrName>
                                        </p:attrNameLst>
                                      </p:cBhvr>
                                      <p:tavLst>
                                        <p:tav tm="0">
                                          <p:val>
                                            <p:strVal val="#ppt_x"/>
                                          </p:val>
                                        </p:tav>
                                        <p:tav tm="100000">
                                          <p:val>
                                            <p:strVal val="#ppt_x"/>
                                          </p:val>
                                        </p:tav>
                                      </p:tavLst>
                                    </p:anim>
                                    <p:anim calcmode="lin" valueType="num">
                                      <p:cBhvr>
                                        <p:cTn id="19" dur="500" fill="hold"/>
                                        <p:tgtEl>
                                          <p:spTgt spid="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anim calcmode="lin" valueType="num">
                                      <p:cBhvr>
                                        <p:cTn id="23" dur="500" fill="hold"/>
                                        <p:tgtEl>
                                          <p:spTgt spid="39"/>
                                        </p:tgtEl>
                                        <p:attrNameLst>
                                          <p:attrName>ppt_x</p:attrName>
                                        </p:attrNameLst>
                                      </p:cBhvr>
                                      <p:tavLst>
                                        <p:tav tm="0">
                                          <p:val>
                                            <p:strVal val="#ppt_x"/>
                                          </p:val>
                                        </p:tav>
                                        <p:tav tm="100000">
                                          <p:val>
                                            <p:strVal val="#ppt_x"/>
                                          </p:val>
                                        </p:tav>
                                      </p:tavLst>
                                    </p:anim>
                                    <p:anim calcmode="lin" valueType="num">
                                      <p:cBhvr>
                                        <p:cTn id="24" dur="500" fill="hold"/>
                                        <p:tgtEl>
                                          <p:spTgt spid="3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anim calcmode="lin" valueType="num">
                                      <p:cBhvr>
                                        <p:cTn id="28" dur="500" fill="hold"/>
                                        <p:tgtEl>
                                          <p:spTgt spid="43"/>
                                        </p:tgtEl>
                                        <p:attrNameLst>
                                          <p:attrName>ppt_x</p:attrName>
                                        </p:attrNameLst>
                                      </p:cBhvr>
                                      <p:tavLst>
                                        <p:tav tm="0">
                                          <p:val>
                                            <p:strVal val="#ppt_x"/>
                                          </p:val>
                                        </p:tav>
                                        <p:tav tm="100000">
                                          <p:val>
                                            <p:strVal val="#ppt_x"/>
                                          </p:val>
                                        </p:tav>
                                      </p:tavLst>
                                    </p:anim>
                                    <p:anim calcmode="lin" valueType="num">
                                      <p:cBhvr>
                                        <p:cTn id="29" dur="500" fill="hold"/>
                                        <p:tgtEl>
                                          <p:spTgt spid="4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anim calcmode="lin" valueType="num">
                                      <p:cBhvr>
                                        <p:cTn id="33" dur="500" fill="hold"/>
                                        <p:tgtEl>
                                          <p:spTgt spid="46"/>
                                        </p:tgtEl>
                                        <p:attrNameLst>
                                          <p:attrName>ppt_x</p:attrName>
                                        </p:attrNameLst>
                                      </p:cBhvr>
                                      <p:tavLst>
                                        <p:tav tm="0">
                                          <p:val>
                                            <p:strVal val="#ppt_x"/>
                                          </p:val>
                                        </p:tav>
                                        <p:tav tm="100000">
                                          <p:val>
                                            <p:strVal val="#ppt_x"/>
                                          </p:val>
                                        </p:tav>
                                      </p:tavLst>
                                    </p:anim>
                                    <p:anim calcmode="lin" valueType="num">
                                      <p:cBhvr>
                                        <p:cTn id="34" dur="5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anim calcmode="lin" valueType="num">
                                      <p:cBhvr>
                                        <p:cTn id="38" dur="500" fill="hold"/>
                                        <p:tgtEl>
                                          <p:spTgt spid="52"/>
                                        </p:tgtEl>
                                        <p:attrNameLst>
                                          <p:attrName>ppt_x</p:attrName>
                                        </p:attrNameLst>
                                      </p:cBhvr>
                                      <p:tavLst>
                                        <p:tav tm="0">
                                          <p:val>
                                            <p:strVal val="#ppt_x"/>
                                          </p:val>
                                        </p:tav>
                                        <p:tav tm="100000">
                                          <p:val>
                                            <p:strVal val="#ppt_x"/>
                                          </p:val>
                                        </p:tav>
                                      </p:tavLst>
                                    </p:anim>
                                    <p:anim calcmode="lin" valueType="num">
                                      <p:cBhvr>
                                        <p:cTn id="39" dur="500" fill="hold"/>
                                        <p:tgtEl>
                                          <p:spTgt spid="52"/>
                                        </p:tgtEl>
                                        <p:attrNameLst>
                                          <p:attrName>ppt_y</p:attrName>
                                        </p:attrNameLst>
                                      </p:cBhvr>
                                      <p:tavLst>
                                        <p:tav tm="0">
                                          <p:val>
                                            <p:strVal val="#ppt_y+.1"/>
                                          </p:val>
                                        </p:tav>
                                        <p:tav tm="100000">
                                          <p:val>
                                            <p:strVal val="#ppt_y"/>
                                          </p:val>
                                        </p:tav>
                                      </p:tavLst>
                                    </p:anim>
                                  </p:childTnLst>
                                </p:cTn>
                              </p:par>
                              <p:par>
                                <p:cTn id="40" presetID="22" presetClass="entr" presetSubtype="1" fill="hold"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up)">
                                      <p:cBhvr>
                                        <p:cTn id="42" dur="500"/>
                                        <p:tgtEl>
                                          <p:spTgt spid="28"/>
                                        </p:tgtEl>
                                      </p:cBhvr>
                                    </p:animEffect>
                                  </p:childTnLst>
                                </p:cTn>
                              </p:par>
                              <p:par>
                                <p:cTn id="43" presetID="22" presetClass="entr" presetSubtype="1"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up)">
                                      <p:cBhvr>
                                        <p:cTn id="45" dur="500"/>
                                        <p:tgtEl>
                                          <p:spTgt spid="32"/>
                                        </p:tgtEl>
                                      </p:cBhvr>
                                    </p:animEffect>
                                  </p:childTnLst>
                                </p:cTn>
                              </p:par>
                              <p:par>
                                <p:cTn id="46" presetID="22" presetClass="entr" presetSubtype="1" fill="hold"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par>
                                <p:cTn id="49" presetID="22" presetClass="entr" presetSubtype="1"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par>
                                <p:cTn id="52" presetID="22" presetClass="entr" presetSubtype="1" fill="hold"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wipe(up)">
                                      <p:cBhvr>
                                        <p:cTn id="54" dur="500"/>
                                        <p:tgtEl>
                                          <p:spTgt spid="45"/>
                                        </p:tgtEl>
                                      </p:cBhvr>
                                    </p:animEffect>
                                  </p:childTnLst>
                                </p:cTn>
                              </p:par>
                              <p:par>
                                <p:cTn id="55" presetID="22" presetClass="entr" presetSubtype="1"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up)">
                                      <p:cBhvr>
                                        <p:cTn id="57" dur="500"/>
                                        <p:tgtEl>
                                          <p:spTgt spid="48"/>
                                        </p:tgtEl>
                                      </p:cBhvr>
                                    </p:animEffect>
                                  </p:childTnLst>
                                </p:cTn>
                              </p:par>
                              <p:par>
                                <p:cTn id="58" presetID="22" presetClass="entr" presetSubtype="1" fill="hold" nodeType="withEffect">
                                  <p:stCondLst>
                                    <p:cond delay="0"/>
                                  </p:stCondLst>
                                  <p:childTnLst>
                                    <p:set>
                                      <p:cBhvr>
                                        <p:cTn id="59" dur="1" fill="hold">
                                          <p:stCondLst>
                                            <p:cond delay="0"/>
                                          </p:stCondLst>
                                        </p:cTn>
                                        <p:tgtEl>
                                          <p:spTgt spid="54"/>
                                        </p:tgtEl>
                                        <p:attrNameLst>
                                          <p:attrName>style.visibility</p:attrName>
                                        </p:attrNameLst>
                                      </p:cBhvr>
                                      <p:to>
                                        <p:strVal val="visible"/>
                                      </p:to>
                                    </p:set>
                                    <p:animEffect transition="in" filter="wipe(up)">
                                      <p:cBhvr>
                                        <p:cTn id="60" dur="500"/>
                                        <p:tgtEl>
                                          <p:spTgt spid="54"/>
                                        </p:tgtEl>
                                      </p:cBhvr>
                                    </p:animEffect>
                                  </p:childTnLst>
                                </p:cTn>
                              </p:par>
                              <p:par>
                                <p:cTn id="61" presetID="22" presetClass="entr" presetSubtype="1"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par>
                                <p:cTn id="64" presetID="22" presetClass="entr" presetSubtype="1"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wipe(up)">
                                      <p:cBhvr>
                                        <p:cTn id="66" dur="500"/>
                                        <p:tgtEl>
                                          <p:spTgt spid="36"/>
                                        </p:tgtEl>
                                      </p:cBhvr>
                                    </p:animEffect>
                                  </p:childTnLst>
                                </p:cTn>
                              </p:par>
                              <p:par>
                                <p:cTn id="67" presetID="42"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500"/>
                                        <p:tgtEl>
                                          <p:spTgt spid="37"/>
                                        </p:tgtEl>
                                      </p:cBhvr>
                                    </p:animEffect>
                                    <p:anim calcmode="lin" valueType="num">
                                      <p:cBhvr>
                                        <p:cTn id="70" dur="500" fill="hold"/>
                                        <p:tgtEl>
                                          <p:spTgt spid="37"/>
                                        </p:tgtEl>
                                        <p:attrNameLst>
                                          <p:attrName>ppt_x</p:attrName>
                                        </p:attrNameLst>
                                      </p:cBhvr>
                                      <p:tavLst>
                                        <p:tav tm="0">
                                          <p:val>
                                            <p:strVal val="#ppt_x"/>
                                          </p:val>
                                        </p:tav>
                                        <p:tav tm="100000">
                                          <p:val>
                                            <p:strVal val="#ppt_x"/>
                                          </p:val>
                                        </p:tav>
                                      </p:tavLst>
                                    </p:anim>
                                    <p:anim calcmode="lin" valueType="num">
                                      <p:cBhvr>
                                        <p:cTn id="71" dur="500" fill="hold"/>
                                        <p:tgtEl>
                                          <p:spTgt spid="3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anim calcmode="lin" valueType="num">
                                      <p:cBhvr>
                                        <p:cTn id="75" dur="500" fill="hold"/>
                                        <p:tgtEl>
                                          <p:spTgt spid="38"/>
                                        </p:tgtEl>
                                        <p:attrNameLst>
                                          <p:attrName>ppt_x</p:attrName>
                                        </p:attrNameLst>
                                      </p:cBhvr>
                                      <p:tavLst>
                                        <p:tav tm="0">
                                          <p:val>
                                            <p:strVal val="#ppt_x"/>
                                          </p:val>
                                        </p:tav>
                                        <p:tav tm="100000">
                                          <p:val>
                                            <p:strVal val="#ppt_x"/>
                                          </p:val>
                                        </p:tav>
                                      </p:tavLst>
                                    </p:anim>
                                    <p:anim calcmode="lin" valueType="num">
                                      <p:cBhvr>
                                        <p:cTn id="76" dur="500" fill="hold"/>
                                        <p:tgtEl>
                                          <p:spTgt spid="38"/>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fade">
                                      <p:cBhvr>
                                        <p:cTn id="79" dur="500"/>
                                        <p:tgtEl>
                                          <p:spTgt spid="53"/>
                                        </p:tgtEl>
                                      </p:cBhvr>
                                    </p:animEffect>
                                    <p:anim calcmode="lin" valueType="num">
                                      <p:cBhvr>
                                        <p:cTn id="80" dur="500" fill="hold"/>
                                        <p:tgtEl>
                                          <p:spTgt spid="53"/>
                                        </p:tgtEl>
                                        <p:attrNameLst>
                                          <p:attrName>ppt_x</p:attrName>
                                        </p:attrNameLst>
                                      </p:cBhvr>
                                      <p:tavLst>
                                        <p:tav tm="0">
                                          <p:val>
                                            <p:strVal val="#ppt_x"/>
                                          </p:val>
                                        </p:tav>
                                        <p:tav tm="100000">
                                          <p:val>
                                            <p:strVal val="#ppt_x"/>
                                          </p:val>
                                        </p:tav>
                                      </p:tavLst>
                                    </p:anim>
                                    <p:anim calcmode="lin" valueType="num">
                                      <p:cBhvr>
                                        <p:cTn id="81" dur="500" fill="hold"/>
                                        <p:tgtEl>
                                          <p:spTgt spid="53"/>
                                        </p:tgtEl>
                                        <p:attrNameLst>
                                          <p:attrName>ppt_y</p:attrName>
                                        </p:attrNameLst>
                                      </p:cBhvr>
                                      <p:tavLst>
                                        <p:tav tm="0">
                                          <p:val>
                                            <p:strVal val="#ppt_y+.1"/>
                                          </p:val>
                                        </p:tav>
                                        <p:tav tm="100000">
                                          <p:val>
                                            <p:strVal val="#ppt_y"/>
                                          </p:val>
                                        </p:tav>
                                      </p:tavLst>
                                    </p:anim>
                                  </p:childTnLst>
                                </p:cTn>
                              </p:par>
                              <p:par>
                                <p:cTn id="82" presetID="22" presetClass="entr" presetSubtype="1" fill="hold" nodeType="withEffect">
                                  <p:stCondLst>
                                    <p:cond delay="0"/>
                                  </p:stCondLst>
                                  <p:childTnLst>
                                    <p:set>
                                      <p:cBhvr>
                                        <p:cTn id="83" dur="1" fill="hold">
                                          <p:stCondLst>
                                            <p:cond delay="0"/>
                                          </p:stCondLst>
                                        </p:cTn>
                                        <p:tgtEl>
                                          <p:spTgt spid="55"/>
                                        </p:tgtEl>
                                        <p:attrNameLst>
                                          <p:attrName>style.visibility</p:attrName>
                                        </p:attrNameLst>
                                      </p:cBhvr>
                                      <p:to>
                                        <p:strVal val="visible"/>
                                      </p:to>
                                    </p:set>
                                    <p:animEffect transition="in" filter="wipe(up)">
                                      <p:cBhvr>
                                        <p:cTn id="84" dur="500"/>
                                        <p:tgtEl>
                                          <p:spTgt spid="55"/>
                                        </p:tgtEl>
                                      </p:cBhvr>
                                    </p:animEffect>
                                  </p:childTnLst>
                                </p:cTn>
                              </p:par>
                              <p:par>
                                <p:cTn id="85" presetID="42" presetClass="entr" presetSubtype="0" fill="hold" grpId="0" nodeType="with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500"/>
                                        <p:tgtEl>
                                          <p:spTgt spid="56"/>
                                        </p:tgtEl>
                                      </p:cBhvr>
                                    </p:animEffect>
                                    <p:anim calcmode="lin" valueType="num">
                                      <p:cBhvr>
                                        <p:cTn id="88" dur="500" fill="hold"/>
                                        <p:tgtEl>
                                          <p:spTgt spid="56"/>
                                        </p:tgtEl>
                                        <p:attrNameLst>
                                          <p:attrName>ppt_x</p:attrName>
                                        </p:attrNameLst>
                                      </p:cBhvr>
                                      <p:tavLst>
                                        <p:tav tm="0">
                                          <p:val>
                                            <p:strVal val="#ppt_x"/>
                                          </p:val>
                                        </p:tav>
                                        <p:tav tm="100000">
                                          <p:val>
                                            <p:strVal val="#ppt_x"/>
                                          </p:val>
                                        </p:tav>
                                      </p:tavLst>
                                    </p:anim>
                                    <p:anim calcmode="lin" valueType="num">
                                      <p:cBhvr>
                                        <p:cTn id="89" dur="500" fill="hold"/>
                                        <p:tgtEl>
                                          <p:spTgt spid="56"/>
                                        </p:tgtEl>
                                        <p:attrNameLst>
                                          <p:attrName>ppt_y</p:attrName>
                                        </p:attrNameLst>
                                      </p:cBhvr>
                                      <p:tavLst>
                                        <p:tav tm="0">
                                          <p:val>
                                            <p:strVal val="#ppt_y+.1"/>
                                          </p:val>
                                        </p:tav>
                                        <p:tav tm="100000">
                                          <p:val>
                                            <p:strVal val="#ppt_y"/>
                                          </p:val>
                                        </p:tav>
                                      </p:tavLst>
                                    </p:anim>
                                  </p:childTnLst>
                                </p:cTn>
                              </p:par>
                              <p:par>
                                <p:cTn id="90" presetID="22" presetClass="entr" presetSubtype="1" fill="hold" nodeType="withEffect">
                                  <p:stCondLst>
                                    <p:cond delay="0"/>
                                  </p:stCondLst>
                                  <p:childTnLst>
                                    <p:set>
                                      <p:cBhvr>
                                        <p:cTn id="91" dur="1" fill="hold">
                                          <p:stCondLst>
                                            <p:cond delay="0"/>
                                          </p:stCondLst>
                                        </p:cTn>
                                        <p:tgtEl>
                                          <p:spTgt spid="57"/>
                                        </p:tgtEl>
                                        <p:attrNameLst>
                                          <p:attrName>style.visibility</p:attrName>
                                        </p:attrNameLst>
                                      </p:cBhvr>
                                      <p:to>
                                        <p:strVal val="visible"/>
                                      </p:to>
                                    </p:set>
                                    <p:animEffect transition="in" filter="wipe(up)">
                                      <p:cBhvr>
                                        <p:cTn id="9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33" grpId="0"/>
      <p:bldP spid="39" grpId="0"/>
      <p:bldP spid="43" grpId="0"/>
      <p:bldP spid="46" grpId="0"/>
      <p:bldP spid="52" grpId="0"/>
      <p:bldP spid="37" grpId="0"/>
      <p:bldP spid="38" grpId="0"/>
      <p:bldP spid="53" grpId="0"/>
      <p:bldP spid="5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4AF3BE3-F58A-4FF7-95D0-AB61DC454A89}"/>
              </a:ext>
            </a:extLst>
          </p:cNvPr>
          <p:cNvSpPr/>
          <p:nvPr/>
        </p:nvSpPr>
        <p:spPr>
          <a:xfrm>
            <a:off x="1650670" y="1680796"/>
            <a:ext cx="8906493" cy="830997"/>
          </a:xfrm>
          <a:prstGeom prst="rect">
            <a:avLst/>
          </a:prstGeom>
        </p:spPr>
        <p:txBody>
          <a:bodyPr wrap="square">
            <a:spAutoFit/>
          </a:bodyPr>
          <a:lstStyle/>
          <a:p>
            <a:pPr algn="ctr"/>
            <a:r>
              <a:rPr lang="en-US" sz="4800" b="1" dirty="0">
                <a:solidFill>
                  <a:schemeClr val="bg1"/>
                </a:solidFill>
              </a:rPr>
              <a:t>.NET Framework</a:t>
            </a:r>
          </a:p>
        </p:txBody>
      </p:sp>
      <p:sp>
        <p:nvSpPr>
          <p:cNvPr id="4" name="TextBox 3">
            <a:extLst>
              <a:ext uri="{FF2B5EF4-FFF2-40B4-BE49-F238E27FC236}">
                <a16:creationId xmlns:a16="http://schemas.microsoft.com/office/drawing/2014/main" id="{36B11CF6-AD68-4775-8CC3-3C677E47397D}"/>
              </a:ext>
            </a:extLst>
          </p:cNvPr>
          <p:cNvSpPr txBox="1"/>
          <p:nvPr/>
        </p:nvSpPr>
        <p:spPr>
          <a:xfrm>
            <a:off x="1650670" y="4253948"/>
            <a:ext cx="8906493" cy="615553"/>
          </a:xfrm>
          <a:prstGeom prst="rect">
            <a:avLst/>
          </a:prstGeom>
          <a:noFill/>
        </p:spPr>
        <p:txBody>
          <a:bodyPr wrap="square" lIns="0" tIns="0" rIns="0" bIns="0" rtlCol="0">
            <a:spAutoFit/>
          </a:bodyPr>
          <a:lstStyle/>
          <a:p>
            <a:pPr algn="ctr"/>
            <a:r>
              <a:rPr lang="en-US" sz="4000">
                <a:solidFill>
                  <a:schemeClr val="bg1"/>
                </a:solidFill>
              </a:rPr>
              <a:t>www.dot.net</a:t>
            </a:r>
          </a:p>
        </p:txBody>
      </p:sp>
    </p:spTree>
    <p:extLst>
      <p:ext uri="{BB962C8B-B14F-4D97-AF65-F5344CB8AC3E}">
        <p14:creationId xmlns:p14="http://schemas.microsoft.com/office/powerpoint/2010/main" val="24231688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91E139-349E-4782-99B7-5835C924772E}"/>
              </a:ext>
            </a:extLst>
          </p:cNvPr>
          <p:cNvSpPr>
            <a:spLocks noGrp="1"/>
          </p:cNvSpPr>
          <p:nvPr>
            <p:ph type="body" sz="quarter" idx="10"/>
          </p:nvPr>
        </p:nvSpPr>
        <p:spPr>
          <a:xfrm>
            <a:off x="269239" y="1189178"/>
            <a:ext cx="11793325" cy="8541569"/>
          </a:xfrm>
        </p:spPr>
        <p:txBody>
          <a:bodyPr/>
          <a:lstStyle/>
          <a:p>
            <a:r>
              <a:rPr lang="en-US" dirty="0"/>
              <a:t>A Windows-based software framework by Microsoft that provides language interoperability for developing programs that run in a managed environment</a:t>
            </a:r>
          </a:p>
          <a:p>
            <a:pPr marL="0" indent="0">
              <a:buNone/>
            </a:pPr>
            <a:endParaRPr lang="en-US" dirty="0"/>
          </a:p>
          <a:p>
            <a:pPr lvl="1"/>
            <a:r>
              <a:rPr lang="en-US" dirty="0"/>
              <a:t>ASP.NET Webforms</a:t>
            </a:r>
          </a:p>
          <a:p>
            <a:pPr lvl="1"/>
            <a:r>
              <a:rPr lang="en-US" dirty="0"/>
              <a:t>ASP.NET MVC</a:t>
            </a:r>
          </a:p>
          <a:p>
            <a:pPr lvl="1"/>
            <a:r>
              <a:rPr lang="en-US" dirty="0"/>
              <a:t>ASP.NET Web API</a:t>
            </a:r>
          </a:p>
          <a:p>
            <a:pPr lvl="1"/>
            <a:r>
              <a:rPr lang="en-US" dirty="0" err="1"/>
              <a:t>Winforms</a:t>
            </a:r>
            <a:endParaRPr lang="en-US" dirty="0"/>
          </a:p>
          <a:p>
            <a:pPr lvl="1"/>
            <a:r>
              <a:rPr lang="en-US" dirty="0"/>
              <a:t>WPF</a:t>
            </a:r>
          </a:p>
          <a:p>
            <a:pPr lvl="1"/>
            <a:r>
              <a:rPr lang="en-US" dirty="0"/>
              <a:t>WCF</a:t>
            </a:r>
          </a:p>
          <a:p>
            <a:pPr lvl="1"/>
            <a:endParaRPr lang="en-US" dirty="0"/>
          </a:p>
          <a:p>
            <a:pPr lvl="1"/>
            <a:endParaRPr lang="en-US" dirty="0"/>
          </a:p>
          <a:p>
            <a:pPr marL="0" indent="0">
              <a:buNone/>
            </a:pPr>
            <a:endParaRPr lang="en-US" dirty="0"/>
          </a:p>
          <a:p>
            <a:pPr lvl="1"/>
            <a:endParaRPr lang="en-US" dirty="0"/>
          </a:p>
          <a:p>
            <a:endParaRPr lang="en-US" sz="3600" dirty="0">
              <a:latin typeface="+mn-lt"/>
            </a:endParaRPr>
          </a:p>
          <a:p>
            <a:endParaRPr lang="en-US" dirty="0"/>
          </a:p>
        </p:txBody>
      </p:sp>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t>What is the .NET Framework?</a:t>
            </a:r>
          </a:p>
        </p:txBody>
      </p:sp>
    </p:spTree>
    <p:extLst>
      <p:ext uri="{BB962C8B-B14F-4D97-AF65-F5344CB8AC3E}">
        <p14:creationId xmlns:p14="http://schemas.microsoft.com/office/powerpoint/2010/main" val="1703442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Effect transition="in" filter="fade">
                                      <p:cBhvr>
                                        <p:cTn id="15" dur="500"/>
                                        <p:tgtEl>
                                          <p:spTgt spid="5">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4" end="4"/>
                                            </p:txEl>
                                          </p:spTgt>
                                        </p:tgtEl>
                                        <p:attrNameLst>
                                          <p:attrName>style.visibility</p:attrName>
                                        </p:attrNameLst>
                                      </p:cBhvr>
                                      <p:to>
                                        <p:strVal val="visible"/>
                                      </p:to>
                                    </p:set>
                                    <p:animEffect transition="in" filter="fade">
                                      <p:cBhvr>
                                        <p:cTn id="18" dur="500"/>
                                        <p:tgtEl>
                                          <p:spTgt spid="5">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animEffect transition="in" filter="fade">
                                      <p:cBhvr>
                                        <p:cTn id="21" dur="500"/>
                                        <p:tgtEl>
                                          <p:spTgt spid="5">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6" end="6"/>
                                            </p:txEl>
                                          </p:spTgt>
                                        </p:tgtEl>
                                        <p:attrNameLst>
                                          <p:attrName>style.visibility</p:attrName>
                                        </p:attrNameLst>
                                      </p:cBhvr>
                                      <p:to>
                                        <p:strVal val="visible"/>
                                      </p:to>
                                    </p:set>
                                    <p:animEffect transition="in" filter="fade">
                                      <p:cBhvr>
                                        <p:cTn id="24" dur="500"/>
                                        <p:tgtEl>
                                          <p:spTgt spid="5">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animEffect transition="in" filter="fade">
                                      <p:cBhvr>
                                        <p:cTn id="2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UserInfo>
        <DisplayName>Ryan J. Salva</DisplayName>
        <AccountId>453</AccountId>
        <AccountType/>
      </UserInfo>
    </SharedWithUsers>
    <LastSharedByTime xmlns="11245976-3b4d-4794-a754-317688483df2">2018-03-16T04:12:59+00:00</LastSharedByTim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3" ma:contentTypeDescription="Create a new document." ma:contentTypeScope="" ma:versionID="543a5e130e72b850100c5784a3274452">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4df5be85825dcbcc6c298e85246e216c"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2.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3.xml><?xml version="1.0" encoding="utf-8"?>
<ds:datastoreItem xmlns:ds="http://schemas.openxmlformats.org/officeDocument/2006/customXml" ds:itemID="{71711223-A5E1-414E-8AA7-96CAFC8FCD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16708</TotalTime>
  <Words>3944</Words>
  <Application>Microsoft Office PowerPoint</Application>
  <PresentationFormat>Widescreen</PresentationFormat>
  <Paragraphs>546</Paragraphs>
  <Slides>38</Slides>
  <Notes>33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Consolas</vt:lpstr>
      <vt:lpstr>Segoe UI</vt:lpstr>
      <vt:lpstr>Segoe UI Light</vt:lpstr>
      <vt:lpstr>Segoe UI Semibold</vt:lpstr>
      <vt:lpstr>Segoe UI Semilight</vt:lpstr>
      <vt:lpstr>Wingdings</vt:lpstr>
      <vt:lpstr>Dotnet_Template</vt:lpstr>
      <vt:lpstr>.NET Today and Tomorrow</vt:lpstr>
      <vt:lpstr>PowerPoint Presentation</vt:lpstr>
      <vt:lpstr>PowerPoint Presentation</vt:lpstr>
      <vt:lpstr>.NET Open Source &amp; Cross-Platform</vt:lpstr>
      <vt:lpstr>PowerPoint Presentation</vt:lpstr>
      <vt:lpstr>PowerPoint Presentation</vt:lpstr>
      <vt:lpstr>History of .NET</vt:lpstr>
      <vt:lpstr>PowerPoint Presentation</vt:lpstr>
      <vt:lpstr>What is the .NET Framework?</vt:lpstr>
      <vt:lpstr>Important acronyms</vt:lpstr>
      <vt:lpstr>PowerPoint Presentation</vt:lpstr>
      <vt:lpstr>What is .NET Core?</vt:lpstr>
      <vt:lpstr>More acronyms</vt:lpstr>
      <vt:lpstr>What is .NET Standard?</vt:lpstr>
      <vt:lpstr>When to use?</vt:lpstr>
      <vt:lpstr>PowerPoint Presentation</vt:lpstr>
      <vt:lpstr>Top 30 Highest Velocity OSS Projects on GitHub</vt:lpstr>
      <vt:lpstr>ASP.NET Core vs ASP.NET MVC 5</vt:lpstr>
      <vt:lpstr>ASP.NET Core Faster than any other popular framework</vt:lpstr>
      <vt:lpstr>.NET Core 2.2 Themes</vt:lpstr>
      <vt:lpstr>.NET Core 2.2 Major Features</vt:lpstr>
      <vt:lpstr>Demo: .NET Core 2.2</vt:lpstr>
      <vt:lpstr>PowerPoint Presentation</vt:lpstr>
      <vt:lpstr>PowerPoint Presentation</vt:lpstr>
      <vt:lpstr>.NET Core 3.0 Themes</vt:lpstr>
      <vt:lpstr>Desktop Improvements</vt:lpstr>
      <vt:lpstr>Why Windows Desktop on .NET Core?</vt:lpstr>
      <vt:lpstr>PowerPoint Presentation</vt:lpstr>
      <vt:lpstr>PowerPoint Presentation</vt:lpstr>
      <vt:lpstr>PowerPoint Presentation</vt:lpstr>
      <vt:lpstr>Web Productivity with Razor Components</vt:lpstr>
      <vt:lpstr>Demo: .NET Core 3.0 </vt:lpstr>
      <vt:lpstr>No more Framework ports after .NET Core 3</vt:lpstr>
      <vt:lpstr>The Future of .NET Framework </vt:lpstr>
      <vt:lpstr>PowerPoint Presentation</vt:lpstr>
      <vt:lpstr>.NET 5</vt:lpstr>
      <vt:lpstr>.NET 5 Release Schedule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Michael Reynolds</cp:lastModifiedBy>
  <cp:revision>10</cp:revision>
  <dcterms:created xsi:type="dcterms:W3CDTF">2018-01-09T22:22:16Z</dcterms:created>
  <dcterms:modified xsi:type="dcterms:W3CDTF">2019-06-18T20:43:30Z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